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69" r:id="rId3"/>
    <p:sldId id="324" r:id="rId4"/>
    <p:sldId id="325" r:id="rId5"/>
    <p:sldId id="335" r:id="rId6"/>
    <p:sldId id="326" r:id="rId7"/>
    <p:sldId id="327" r:id="rId8"/>
    <p:sldId id="328" r:id="rId9"/>
    <p:sldId id="290" r:id="rId10"/>
    <p:sldId id="292" r:id="rId11"/>
    <p:sldId id="293" r:id="rId12"/>
    <p:sldId id="294" r:id="rId13"/>
    <p:sldId id="296" r:id="rId14"/>
    <p:sldId id="297" r:id="rId15"/>
    <p:sldId id="298" r:id="rId16"/>
    <p:sldId id="299" r:id="rId17"/>
    <p:sldId id="336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29" r:id="rId35"/>
    <p:sldId id="330" r:id="rId36"/>
    <p:sldId id="331" r:id="rId37"/>
    <p:sldId id="332" r:id="rId38"/>
    <p:sldId id="333" r:id="rId39"/>
    <p:sldId id="334" r:id="rId40"/>
    <p:sldId id="268" r:id="rId41"/>
    <p:sldId id="316" r:id="rId42"/>
    <p:sldId id="318" r:id="rId43"/>
    <p:sldId id="319" r:id="rId44"/>
    <p:sldId id="320" r:id="rId45"/>
    <p:sldId id="321" r:id="rId46"/>
    <p:sldId id="322" r:id="rId47"/>
    <p:sldId id="32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84920" autoAdjust="0"/>
  </p:normalViewPr>
  <p:slideViewPr>
    <p:cSldViewPr snapToGrid="0">
      <p:cViewPr varScale="1">
        <p:scale>
          <a:sx n="134" d="100"/>
          <a:sy n="134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1D0DB-6AAC-4EC5-A77B-93BEAA9EDD5B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6058D-E94B-4A95-88D4-DAD0A4D2A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87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F66460-2438-4A25-ABDE-13ECC173D9D4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467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67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5827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289467-EDAC-4E25-9965-77EFA6E4B3C4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478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78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1070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AE91DE-725E-41D2-B03F-6AC6445E2509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488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88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000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7CFA72-1871-42D4-8ADA-72B824A4431B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498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98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4496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351B28C-A5BA-480A-9833-8113C5E074C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508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08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177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19266C-BAAE-4A16-8C40-8423B7277665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519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19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4495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AB828C-89E2-47D2-9320-277EB888052A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529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29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altLang="en-US" dirty="0" smtClean="0"/>
              <a:t>Всего</a:t>
            </a:r>
            <a:r>
              <a:rPr lang="ru-RU" altLang="en-US" baseline="0" dirty="0" smtClean="0"/>
              <a:t> было проверено было более 200 признаков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6144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B9B90A-2AA3-40BA-9100-39CA04F2E6C6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539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39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604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08A892-D88D-4B6C-97B0-EDB9AC80F747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549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49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359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C5D997-4405-4C88-831C-B154AFDC1631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560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892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 физической точки зрения, несмотря на несколько различающиеся причины возникновения, </a:t>
            </a:r>
            <a:r>
              <a:rPr lang="ru-RU" dirty="0" err="1" smtClean="0"/>
              <a:t>афтершоки</a:t>
            </a:r>
            <a:r>
              <a:rPr lang="ru-RU" dirty="0" smtClean="0"/>
              <a:t> ничем не отличаются от основных толчков, поэтому выделять их по каким-либо физическим параметрам практически невозможно. Вместе с тем, сейсмичность имеет крайне неоднородное распределение по пространству и времени, часто образуя явно выраженные кластеры. Под </a:t>
            </a:r>
            <a:r>
              <a:rPr lang="ru-RU" dirty="0" err="1" smtClean="0"/>
              <a:t>афтершоками</a:t>
            </a:r>
            <a:r>
              <a:rPr lang="ru-RU" dirty="0" smtClean="0"/>
              <a:t> обычно и понимаются кластеры сейсмических событий, в которых наиболее сильное событие находится в начале во времени. Иногда такие сильные события в кластере предваряются более слабыми землетрясениями, называемыми </a:t>
            </a:r>
            <a:r>
              <a:rPr lang="ru-RU" dirty="0" err="1" smtClean="0"/>
              <a:t>форшоками</a:t>
            </a:r>
            <a:r>
              <a:rPr lang="ru-RU" dirty="0" smtClean="0"/>
              <a:t>. Число </a:t>
            </a:r>
            <a:r>
              <a:rPr lang="ru-RU" dirty="0" err="1" smtClean="0"/>
              <a:t>форшоков</a:t>
            </a:r>
            <a:r>
              <a:rPr lang="ru-RU" dirty="0" smtClean="0"/>
              <a:t>, как правило, значительно меньше числа </a:t>
            </a:r>
            <a:r>
              <a:rPr lang="ru-RU" dirty="0" err="1" smtClean="0"/>
              <a:t>афтершоков</a:t>
            </a:r>
            <a:r>
              <a:rPr lang="ru-RU" dirty="0" smtClean="0"/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83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041A17-7B90-4140-8685-0A71D0D403D5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570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70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4874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1D39B5-D8C0-451B-ACA1-61C049119214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65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5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0906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88F898-9FDC-4901-BF9B-DFCDD2F7BD7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66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1690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23C486-4F0F-452F-8A3D-22678D2F6B9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267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7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481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E833FB-B836-40CD-871D-E0B546F21B2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68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8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681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3BE11F-EE74-4CFB-B716-13597DF9FF2A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269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9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33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9EE0C6-6581-4981-A01F-3BFCD047ABA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270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0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0766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2BC3A8E-FEA6-4BAB-B25A-A05B53F97A60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713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13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629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83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Оценка строилась в скользящем временном окне длиной 100 отсчетов (300 суток)  с  помощью  векторной  модели  авторегрессии 3-го порядка с предварительным устранением</a:t>
            </a:r>
            <a:r>
              <a:rPr lang="ru-RU" baseline="0" dirty="0" smtClean="0"/>
              <a:t> </a:t>
            </a:r>
            <a:r>
              <a:rPr lang="ru-RU" dirty="0" smtClean="0"/>
              <a:t>линейных трендов и переходом к приращениям в каждом окне.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4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Омори</a:t>
            </a:r>
            <a:r>
              <a:rPr lang="ru-RU" dirty="0" smtClean="0"/>
              <a:t>,</a:t>
            </a:r>
            <a:r>
              <a:rPr lang="ru-RU" baseline="0" dirty="0" smtClean="0"/>
              <a:t> </a:t>
            </a:r>
            <a:r>
              <a:rPr lang="ru-RU" dirty="0" smtClean="0"/>
              <a:t>1894</a:t>
            </a:r>
            <a:endParaRPr lang="en-US" dirty="0" smtClean="0"/>
          </a:p>
          <a:p>
            <a:r>
              <a:rPr lang="ru-RU" dirty="0" smtClean="0"/>
              <a:t>Бот</a:t>
            </a:r>
            <a:r>
              <a:rPr lang="ru-RU" baseline="0" dirty="0" smtClean="0"/>
              <a:t> на 1.2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85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https://www.fnet.bosai.go.jp/st_info/station_map.php?LANG=en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55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Монофрактальный</a:t>
            </a:r>
            <a:r>
              <a:rPr lang="ru-RU" dirty="0" smtClean="0"/>
              <a:t> и </a:t>
            </a:r>
            <a:r>
              <a:rPr lang="ru-RU" dirty="0" err="1" smtClean="0"/>
              <a:t>мультифрактальный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22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Представленные в статье карты получены как совокупность средних значений Δα от пяти ближайших к каждому узлу станций в узлах равномерной сетки 30х30, покрывающей прямоугольную область с координатами от 30 до 46є с. ш. и от 128 до 146є в. д. Если усреднить ежедневные карты по всем дням внутри большого промежутка времени, то получатся усредненные карты.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543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Классификация объектов в порядковых шкалах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150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0F9C9F-4436-4149-996A-220180FE0A02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201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435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E39208-6012-4E57-9CDF-7103EDAD3C2D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2211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684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A6C4D7-847C-4CCF-9D95-BAED3C71E4D2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2222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Информа́ция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Фи́шера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математическое ожидание квадрата относительной скорости изменения условной плотности вероятности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6919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D40F08-9220-45C5-8CF0-5F794E1511F0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2232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711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F08916-6CFF-460C-9434-AB1174632EA4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242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42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7117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37B2AE-B261-4978-916A-A641E7B775F1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252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2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398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3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«фрактальная» взаимосвязь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интересный</a:t>
            </a:r>
            <a:r>
              <a:rPr lang="ru-RU" baseline="0" dirty="0" smtClean="0"/>
              <a:t> подход, оценить </a:t>
            </a:r>
            <a:r>
              <a:rPr lang="en-US" baseline="0" dirty="0" smtClean="0"/>
              <a:t>http://www.astronet.ru/db/msg/1213453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92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http://seismos-u.ifz.ru/personal/seismic-big.htm</a:t>
            </a:r>
            <a:endParaRPr lang="ru-RU" dirty="0" smtClean="0"/>
          </a:p>
          <a:p>
            <a:r>
              <a:rPr lang="en-US" dirty="0" smtClean="0"/>
              <a:t>www.wdcb.ru/mining/geology/OSR-97C.gif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27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Множество методов для районирования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2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http://seismos-u.ifz.ru/personal/2014.htm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6058D-E94B-4A95-88D4-DAD0A4D2A5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0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47D893-D20F-4C47-9982-CA311C1420E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457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4325" y="115888"/>
            <a:ext cx="6121400" cy="3444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8688" y="3327400"/>
            <a:ext cx="7432675" cy="315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133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C330-BCA7-413D-8938-BD1F510997C7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3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4901-75F3-4F36-A205-D4E6A613AAC1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7B1E-7013-402C-BFFD-F53F674232F6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07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1" y="2130425"/>
            <a:ext cx="10361084" cy="14684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0"/>
          </p:nvPr>
        </p:nvSpPr>
        <p:spPr>
          <a:xfrm>
            <a:off x="609601" y="6245226"/>
            <a:ext cx="2842684" cy="474663"/>
          </a:xfrm>
        </p:spPr>
        <p:txBody>
          <a:bodyPr/>
          <a:lstStyle>
            <a:lvl1pPr>
              <a:defRPr/>
            </a:lvl1pPr>
          </a:lstStyle>
          <a:p>
            <a:fld id="{74D0C3A5-B136-45AF-88AD-9F16ED2FAF4D}" type="datetime1">
              <a:rPr lang="en-US" altLang="en-US" smtClean="0"/>
              <a:t>12/1/2021</a:t>
            </a:fld>
            <a:endParaRPr lang="en-US" alt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idx="11"/>
          </p:nvPr>
        </p:nvSpPr>
        <p:spPr>
          <a:xfrm>
            <a:off x="4165601" y="6245226"/>
            <a:ext cx="3858684" cy="474663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>
          <a:xfrm>
            <a:off x="8737601" y="6245226"/>
            <a:ext cx="2842684" cy="474663"/>
          </a:xfrm>
        </p:spPr>
        <p:txBody>
          <a:bodyPr/>
          <a:lstStyle>
            <a:lvl1pPr>
              <a:defRPr/>
            </a:lvl1pPr>
          </a:lstStyle>
          <a:p>
            <a:fld id="{A9A0841D-BBE2-4CB9-9972-2D4BFC2184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56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A6A9-00FF-4EE6-98AB-863EA471EF78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DF4-F8D1-4280-8EC3-CC7563E4A561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4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7AB9D-426F-47E4-B62C-269D6547DFE8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4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8E4C5-F4E4-4A3F-8A8B-1C9CF64A6BC9}" type="datetime1">
              <a:rPr lang="en-US" smtClean="0"/>
              <a:t>12/1/2021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5004-CFE8-4403-B8D2-ED7190F6E750}" type="datetime1">
              <a:rPr lang="en-US" smtClean="0"/>
              <a:t>12/1/2021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B3F0-7537-41D6-8DD6-8EA3028A912A}" type="datetime1">
              <a:rPr lang="en-US" smtClean="0"/>
              <a:t>12/1/2021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6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7A5A-1D90-44B5-B6FA-00CE8BF828DB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C7AC7-ACE7-4D5B-AC67-D4A876E81BFD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9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87B5F-F7A0-48AF-BD07-7FC1205CC6F9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9AF26-8A85-49AB-8E23-6F9F4B69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3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seismos-u.ifz.ru/personal/prediction.ht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Прогноз землетрясений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Краткосрочный и долгосрочный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800" y="0"/>
            <a:ext cx="10515600" cy="1325563"/>
          </a:xfrm>
        </p:spPr>
        <p:txBody>
          <a:bodyPr/>
          <a:lstStyle/>
          <a:p>
            <a:r>
              <a:rPr lang="ru-RU" dirty="0" smtClean="0"/>
              <a:t>Карта сейсмичности России</a:t>
            </a:r>
            <a:endParaRPr lang="en-US" dirty="0"/>
          </a:p>
        </p:txBody>
      </p:sp>
      <p:pic>
        <p:nvPicPr>
          <p:cNvPr id="3074" name="Picture 2" descr="Сейсмичность России и сопредельной территории. 1308 Кбайт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6" y="928687"/>
            <a:ext cx="9774508" cy="592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6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Сейсмическое районирование России</a:t>
            </a:r>
            <a:endParaRPr lang="en-US" dirty="0"/>
          </a:p>
        </p:txBody>
      </p:sp>
      <p:pic>
        <p:nvPicPr>
          <p:cNvPr id="1026" name="Picture 2" descr="http://seismos-u.ifz.ru/personal/images/ocp-78_97-oabcd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58" y="1358485"/>
            <a:ext cx="5602808" cy="502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оотношение площадей разной балльности. 4 Кбай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792" y="3450288"/>
            <a:ext cx="310515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Макет карты ОСР-2014-С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91" y="100427"/>
            <a:ext cx="10091670" cy="66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524937B-6E3D-4D2F-9448-5FFF3C5DF74B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02401" name="Rectangle 1"/>
          <p:cNvSpPr>
            <a:spLocks noGrp="1" noChangeArrowheads="1"/>
          </p:cNvSpPr>
          <p:nvPr>
            <p:ph type="title"/>
          </p:nvPr>
        </p:nvSpPr>
        <p:spPr>
          <a:xfrm>
            <a:off x="586408" y="1749287"/>
            <a:ext cx="10793895" cy="4495939"/>
          </a:xfrm>
          <a:ln/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16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2400" dirty="0" smtClean="0"/>
              <a:t>1. </a:t>
            </a:r>
            <a:r>
              <a:rPr lang="ru-RU" altLang="en-US" sz="2400" dirty="0" smtClean="0"/>
              <a:t>Экспертное </a:t>
            </a:r>
            <a:r>
              <a:rPr lang="ru-RU" altLang="en-US" sz="2400" dirty="0"/>
              <a:t>решение, которое он принимает на </a:t>
            </a:r>
            <a:r>
              <a:rPr lang="ru-RU" altLang="en-US" sz="2400" dirty="0" smtClean="0"/>
              <a:t>основе анализа </a:t>
            </a:r>
            <a:r>
              <a:rPr lang="ru-RU" altLang="en-US" sz="2400" dirty="0"/>
              <a:t>карт эпицентров </a:t>
            </a:r>
            <a:r>
              <a:rPr lang="ru-RU" altLang="en-US" sz="2400" dirty="0" smtClean="0"/>
              <a:t>землетрясений, очаговых </a:t>
            </a:r>
            <a:r>
              <a:rPr lang="ru-RU" altLang="en-US" sz="2400" dirty="0"/>
              <a:t>зон, карт </a:t>
            </a:r>
            <a:r>
              <a:rPr lang="ru-RU" altLang="en-US" sz="2400" dirty="0" smtClean="0"/>
              <a:t>разломной </a:t>
            </a:r>
            <a:r>
              <a:rPr lang="ru-RU" altLang="en-US" sz="2400" dirty="0"/>
              <a:t>тектоники и т.д</a:t>
            </a:r>
            <a:r>
              <a:rPr lang="ru-RU" altLang="en-US" sz="2400" dirty="0" smtClean="0"/>
              <a:t>.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	  </a:t>
            </a:r>
            <a:r>
              <a:rPr lang="ru-RU" altLang="en-US" sz="2400" dirty="0" smtClean="0"/>
              <a:t>Недостатки</a:t>
            </a:r>
            <a:r>
              <a:rPr lang="ru-RU" altLang="en-US" sz="2400" dirty="0"/>
              <a:t>: являются субъективность оценки </a:t>
            </a:r>
            <a:r>
              <a:rPr lang="ru-RU" altLang="en-US" sz="2400" dirty="0" smtClean="0"/>
              <a:t>и </a:t>
            </a:r>
            <a:r>
              <a:rPr lang="ru-RU" altLang="en-US" sz="2400" dirty="0"/>
              <a:t>сложности в ее </a:t>
            </a:r>
            <a:r>
              <a:rPr lang="ru-RU" altLang="en-US" sz="2400" dirty="0" smtClean="0"/>
              <a:t>обосновании.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ru-RU" altLang="en-US" sz="2400" dirty="0" smtClean="0"/>
              <a:t/>
            </a:r>
            <a:br>
              <a:rPr lang="ru-RU" altLang="en-US" sz="2400" dirty="0" smtClean="0"/>
            </a:br>
            <a:r>
              <a:rPr lang="en-US" altLang="en-US" sz="2400" dirty="0" smtClean="0"/>
              <a:t>2. </a:t>
            </a:r>
            <a:r>
              <a:rPr lang="ru-RU" altLang="en-US" sz="2400" dirty="0" smtClean="0"/>
              <a:t>«Болгарский </a:t>
            </a:r>
            <a:r>
              <a:rPr lang="ru-RU" altLang="en-US" sz="2400" dirty="0"/>
              <a:t>алгоритм»: коллегиальное экспертное решение</a:t>
            </a:r>
            <a:r>
              <a:rPr lang="ru-RU" altLang="en-US" sz="2400" dirty="0" smtClean="0"/>
              <a:t>.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 smtClean="0"/>
              <a:t>  </a:t>
            </a:r>
            <a:r>
              <a:rPr lang="en-US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Оценить вес влияния на </a:t>
            </a:r>
            <a:r>
              <a:rPr lang="ru-RU" altLang="en-US" sz="2400" dirty="0" err="1"/>
              <a:t>М</a:t>
            </a:r>
            <a:r>
              <a:rPr lang="ru-RU" altLang="en-US" sz="2400" baseline="-25000" dirty="0" err="1"/>
              <a:t>мах</a:t>
            </a:r>
            <a:r>
              <a:rPr lang="ru-RU" altLang="en-US" sz="2400" dirty="0"/>
              <a:t> каждого геолого-геофизического и </a:t>
            </a:r>
            <a:r>
              <a:rPr lang="ru-RU" altLang="en-US" sz="2400" dirty="0" smtClean="0"/>
              <a:t>сейсмологического </a:t>
            </a:r>
            <a:r>
              <a:rPr lang="ru-RU" altLang="en-US" sz="2400" dirty="0"/>
              <a:t>признаков</a:t>
            </a:r>
            <a:r>
              <a:rPr lang="ru-RU" altLang="en-US" sz="2400" dirty="0" smtClean="0"/>
              <a:t>.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 smtClean="0"/>
              <a:t>  </a:t>
            </a:r>
            <a:r>
              <a:rPr lang="en-US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Подсчитать взвешенные суммы признаков. </a:t>
            </a:r>
            <a:r>
              <a:rPr lang="ru-RU" altLang="en-US" sz="2400" dirty="0" smtClean="0"/>
              <a:t>Районировать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территорию </a:t>
            </a:r>
            <a:r>
              <a:rPr lang="ru-RU" altLang="en-US" sz="2400" dirty="0"/>
              <a:t>по найденным правилам. Результат: </a:t>
            </a:r>
            <a:r>
              <a:rPr lang="ru-RU" altLang="en-US" sz="2400" dirty="0" smtClean="0"/>
              <a:t>карта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сейсмического </a:t>
            </a:r>
            <a:r>
              <a:rPr lang="ru-RU" altLang="en-US" sz="2400" dirty="0"/>
              <a:t>потенциала, карта сейсмических </a:t>
            </a:r>
            <a:r>
              <a:rPr lang="ru-RU" altLang="en-US" sz="2400" dirty="0" err="1" smtClean="0"/>
              <a:t>линеаментов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(</a:t>
            </a:r>
            <a:r>
              <a:rPr lang="ru-RU" altLang="en-US" sz="2400" dirty="0"/>
              <a:t>карта возможной реализации потенциала</a:t>
            </a:r>
            <a:r>
              <a:rPr lang="ru-RU" altLang="en-US" sz="2400" dirty="0" smtClean="0"/>
              <a:t>).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 smtClean="0"/>
              <a:t>  </a:t>
            </a:r>
            <a:r>
              <a:rPr lang="en-US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Карта </a:t>
            </a:r>
            <a:r>
              <a:rPr lang="ru-RU" altLang="en-US" sz="2400" dirty="0" err="1"/>
              <a:t>М</a:t>
            </a:r>
            <a:r>
              <a:rPr lang="ru-RU" altLang="en-US" sz="2400" baseline="-25000" dirty="0" err="1"/>
              <a:t>мах</a:t>
            </a:r>
            <a:r>
              <a:rPr lang="ru-RU" altLang="en-US" sz="2400" dirty="0"/>
              <a:t> : вычислить суммарный вес по двум картам</a:t>
            </a:r>
            <a:r>
              <a:rPr lang="ru-RU" altLang="en-US" sz="2400" dirty="0" smtClean="0"/>
              <a:t>,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выделить </a:t>
            </a:r>
            <a:r>
              <a:rPr lang="ru-RU" altLang="en-US" sz="2400" dirty="0"/>
              <a:t>зоны, приписать зонам одного ранга </a:t>
            </a:r>
            <a:r>
              <a:rPr lang="ru-RU" altLang="en-US" sz="2400" dirty="0" smtClean="0"/>
              <a:t>значения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максимальных </a:t>
            </a:r>
            <a:r>
              <a:rPr lang="ru-RU" altLang="en-US" sz="2400" dirty="0"/>
              <a:t>зарегистрированных магнитуд землетрясений.</a:t>
            </a:r>
            <a:r>
              <a:rPr lang="ru-RU" altLang="en-US" sz="2400" i="1" dirty="0"/>
              <a:t> 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504122" y="291513"/>
            <a:ext cx="84250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dirty="0"/>
              <a:t>Прогноз максимальных энергий ожидаемых землетрясений</a:t>
            </a:r>
            <a:endParaRPr lang="en-US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970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A6E3262-B2C3-4B70-B4C3-9B74CCC5E24D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03425" name="Rectangle 1"/>
          <p:cNvSpPr>
            <a:spLocks noGrp="1" noChangeArrowheads="1"/>
          </p:cNvSpPr>
          <p:nvPr>
            <p:ph type="title"/>
          </p:nvPr>
        </p:nvSpPr>
        <p:spPr>
          <a:xfrm>
            <a:off x="357810" y="228601"/>
            <a:ext cx="11022494" cy="5913784"/>
          </a:xfrm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16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en-US" sz="2400" dirty="0"/>
              <a:t>3. </a:t>
            </a:r>
            <a:r>
              <a:rPr lang="ru-RU" altLang="en-US" sz="2400" dirty="0" err="1"/>
              <a:t>Сейсмостатистический</a:t>
            </a:r>
            <a:r>
              <a:rPr lang="ru-RU" altLang="en-US" sz="2400" dirty="0"/>
              <a:t> подход: оценивание </a:t>
            </a:r>
            <a:r>
              <a:rPr lang="ru-RU" altLang="en-US" sz="2400" dirty="0" err="1"/>
              <a:t>М</a:t>
            </a:r>
            <a:r>
              <a:rPr lang="ru-RU" altLang="en-US" sz="2400" baseline="-25000" dirty="0" err="1"/>
              <a:t>мах</a:t>
            </a:r>
            <a:r>
              <a:rPr lang="ru-RU" altLang="en-US" sz="2400" dirty="0"/>
              <a:t> землетрясений </a:t>
            </a:r>
            <a:r>
              <a:rPr lang="ru-RU" altLang="en-US" sz="2400" dirty="0" smtClean="0"/>
              <a:t>с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помощью </a:t>
            </a:r>
            <a:r>
              <a:rPr lang="ru-RU" altLang="en-US" sz="2400" dirty="0"/>
              <a:t>аппарата статистики экстремальных </a:t>
            </a:r>
            <a:r>
              <a:rPr lang="ru-RU" altLang="en-US" sz="2400" dirty="0" smtClean="0"/>
              <a:t>значений.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ru-RU" altLang="en-US" sz="2400" dirty="0" smtClean="0"/>
              <a:t>Недостатки</a:t>
            </a:r>
            <a:r>
              <a:rPr lang="ru-RU" altLang="en-US" sz="2400" dirty="0"/>
              <a:t>: необходимо иметь большой объем </a:t>
            </a:r>
            <a:r>
              <a:rPr lang="ru-RU" altLang="en-US" sz="2400" dirty="0" err="1"/>
              <a:t>сейсмостатистики</a:t>
            </a:r>
            <a:r>
              <a:rPr lang="ru-RU" altLang="en-US" sz="2400" dirty="0" smtClean="0"/>
              <a:t>, метод </a:t>
            </a:r>
            <a:r>
              <a:rPr lang="ru-RU" altLang="en-US" sz="2400" dirty="0"/>
              <a:t>чувствителен к шумам, невозможна экстраполяция </a:t>
            </a:r>
            <a:r>
              <a:rPr lang="ru-RU" altLang="en-US" sz="2400" dirty="0" err="1" smtClean="0"/>
              <a:t>М</a:t>
            </a:r>
            <a:r>
              <a:rPr lang="ru-RU" altLang="en-US" sz="2400" baseline="-25000" dirty="0" err="1" smtClean="0"/>
              <a:t>мах</a:t>
            </a:r>
            <a:r>
              <a:rPr lang="en-US" altLang="en-US" sz="2400" dirty="0" smtClean="0"/>
              <a:t>&lt;</a:t>
            </a:r>
            <a:r>
              <a:rPr lang="ru-RU" altLang="en-US" sz="2400" dirty="0" smtClean="0"/>
              <a:t>4.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ru-RU" altLang="en-US" sz="2400" dirty="0" smtClean="0"/>
              <a:t>4</a:t>
            </a:r>
            <a:r>
              <a:rPr lang="ru-RU" altLang="en-US" sz="2400" dirty="0"/>
              <a:t>. </a:t>
            </a:r>
            <a:r>
              <a:rPr lang="ru-RU" altLang="en-US" sz="2400" dirty="0" smtClean="0"/>
              <a:t>Экспертное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разбиение </a:t>
            </a:r>
            <a:r>
              <a:rPr lang="ru-RU" altLang="en-US" sz="2400" dirty="0"/>
              <a:t>региона на </a:t>
            </a:r>
            <a:r>
              <a:rPr lang="ru-RU" altLang="en-US" sz="2400" dirty="0" err="1"/>
              <a:t>односвязанные</a:t>
            </a:r>
            <a:r>
              <a:rPr lang="ru-RU" altLang="en-US" sz="2400" dirty="0"/>
              <a:t> </a:t>
            </a:r>
            <a:r>
              <a:rPr lang="ru-RU" altLang="en-US" sz="2400" dirty="0" smtClean="0"/>
              <a:t>однородные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зоны </a:t>
            </a:r>
            <a:r>
              <a:rPr lang="ru-RU" altLang="en-US" sz="2400" dirty="0"/>
              <a:t>и </a:t>
            </a:r>
            <a:r>
              <a:rPr lang="ru-RU" altLang="en-US" sz="2400" dirty="0" smtClean="0"/>
              <a:t>статистическое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оценивание </a:t>
            </a:r>
            <a:r>
              <a:rPr lang="ru-RU" altLang="en-US" sz="2400" dirty="0" err="1" smtClean="0"/>
              <a:t>М</a:t>
            </a:r>
            <a:r>
              <a:rPr lang="ru-RU" altLang="en-US" sz="2400" baseline="-25000" dirty="0" err="1" smtClean="0"/>
              <a:t>мах</a:t>
            </a:r>
            <a:r>
              <a:rPr lang="en-US" altLang="en-US" sz="2400" dirty="0" smtClean="0"/>
              <a:t>.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 smtClean="0"/>
              <a:t>5</a:t>
            </a:r>
            <a:r>
              <a:rPr lang="ru-RU" altLang="en-US" sz="2400" dirty="0"/>
              <a:t>. Применение</a:t>
            </a:r>
            <a:r>
              <a:rPr lang="ru-RU" altLang="en-US" sz="2400" i="1" dirty="0"/>
              <a:t> </a:t>
            </a:r>
            <a:r>
              <a:rPr lang="ru-RU" altLang="en-US" sz="2400" dirty="0"/>
              <a:t>техники кластерного анализа: выделяются кластеры</a:t>
            </a:r>
            <a:r>
              <a:rPr lang="ru-RU" altLang="en-US" sz="2400" dirty="0" smtClean="0"/>
              <a:t>,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кластерам </a:t>
            </a:r>
            <a:r>
              <a:rPr lang="ru-RU" altLang="en-US" sz="2400" dirty="0"/>
              <a:t>приписываются </a:t>
            </a:r>
            <a:r>
              <a:rPr lang="ru-RU" altLang="en-US" sz="2400" dirty="0" err="1"/>
              <a:t>М</a:t>
            </a:r>
            <a:r>
              <a:rPr lang="ru-RU" altLang="en-US" sz="2400" baseline="-25000" dirty="0" err="1"/>
              <a:t>мах</a:t>
            </a:r>
            <a:r>
              <a:rPr lang="ru-RU" altLang="en-US" sz="2400" dirty="0"/>
              <a:t>, равные </a:t>
            </a:r>
            <a:r>
              <a:rPr lang="ru-RU" altLang="en-US" sz="2400" dirty="0" smtClean="0"/>
              <a:t>максимальным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зарегистрированным магнитудам</a:t>
            </a:r>
            <a:r>
              <a:rPr lang="en-US" altLang="en-US" sz="2400" dirty="0"/>
              <a:t>.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/>
              <a:t>	</a:t>
            </a:r>
            <a:r>
              <a:rPr lang="ru-RU" altLang="en-US" sz="2400" dirty="0" smtClean="0"/>
              <a:t>Видим</a:t>
            </a:r>
            <a:r>
              <a:rPr lang="ru-RU" altLang="en-US" sz="2400" dirty="0"/>
              <a:t>, что решение </a:t>
            </a:r>
            <a:r>
              <a:rPr lang="ru-RU" altLang="en-US" sz="2400" dirty="0" smtClean="0"/>
              <a:t>основана на </a:t>
            </a:r>
            <a:r>
              <a:rPr lang="ru-RU" altLang="en-US" sz="2400" dirty="0"/>
              <a:t>двух гипотезах:</a:t>
            </a:r>
            <a:br>
              <a:rPr lang="ru-RU" altLang="en-US" sz="2400" dirty="0"/>
            </a:br>
            <a:r>
              <a:rPr lang="ru-RU" altLang="en-US" sz="2400" dirty="0"/>
              <a:t>1. Гипотеза о повторяемости землетрясений.</a:t>
            </a:r>
            <a:br>
              <a:rPr lang="ru-RU" altLang="en-US" sz="2400" dirty="0"/>
            </a:br>
            <a:r>
              <a:rPr lang="ru-RU" altLang="en-US" sz="2400" dirty="0"/>
              <a:t>2. Гипотеза о том, что </a:t>
            </a:r>
            <a:r>
              <a:rPr lang="ru-RU" altLang="en-US" sz="2400" dirty="0" err="1"/>
              <a:t>М</a:t>
            </a:r>
            <a:r>
              <a:rPr lang="ru-RU" altLang="en-US" sz="2400" baseline="-25000" dirty="0" err="1"/>
              <a:t>мах</a:t>
            </a:r>
            <a:r>
              <a:rPr lang="ru-RU" altLang="en-US" sz="2400" baseline="-25000" dirty="0"/>
              <a:t> </a:t>
            </a:r>
            <a:r>
              <a:rPr lang="ru-RU" altLang="en-US" sz="2400" dirty="0"/>
              <a:t> землетрясения зависит от </a:t>
            </a:r>
            <a:r>
              <a:rPr lang="ru-RU" altLang="en-US" sz="2400" dirty="0" smtClean="0"/>
              <a:t>свойств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геологической </a:t>
            </a:r>
            <a:r>
              <a:rPr lang="ru-RU" altLang="en-US" sz="2400" dirty="0"/>
              <a:t>среды.</a:t>
            </a:r>
            <a:br>
              <a:rPr lang="ru-RU" altLang="en-US" sz="2400" dirty="0"/>
            </a:b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Использование только гипотезы (1) приводит к ошибкам из-за </a:t>
            </a:r>
            <a:r>
              <a:rPr lang="ru-RU" altLang="en-US" sz="2400" dirty="0" smtClean="0"/>
              <a:t>существенных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пропусков </a:t>
            </a:r>
            <a:r>
              <a:rPr lang="ru-RU" altLang="en-US" sz="2400" dirty="0"/>
              <a:t>в выборке событий. Использование только гипотезы (2) приводит </a:t>
            </a:r>
            <a:r>
              <a:rPr lang="ru-RU" altLang="en-US" sz="2400" dirty="0" smtClean="0"/>
              <a:t>к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ошибкам</a:t>
            </a:r>
            <a:r>
              <a:rPr lang="ru-RU" altLang="en-US" sz="2400" dirty="0"/>
              <a:t>, так как зависимость максимальной энергии от измеряемых </a:t>
            </a:r>
            <a:r>
              <a:rPr lang="ru-RU" altLang="en-US" sz="2400" dirty="0" smtClean="0"/>
              <a:t>свойств</a:t>
            </a:r>
            <a:r>
              <a:rPr lang="en-US" altLang="en-US" sz="2400" dirty="0" smtClean="0"/>
              <a:t> </a:t>
            </a:r>
            <a:r>
              <a:rPr lang="ru-RU" altLang="en-US" sz="2400" dirty="0" smtClean="0"/>
              <a:t>среды </a:t>
            </a:r>
            <a:r>
              <a:rPr lang="ru-RU" altLang="en-US" sz="2400" dirty="0"/>
              <a:t>известна лишь качественно</a:t>
            </a:r>
            <a:r>
              <a:rPr lang="ru-RU" altLang="en-US" sz="2400" dirty="0" smtClean="0"/>
              <a:t>.</a:t>
            </a:r>
            <a:endParaRPr lang="ru-RU" altLang="en-US" sz="2400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1700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31AEDC5-772D-45BE-A9F8-5660606518F1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04449" name="Rectangle 1"/>
          <p:cNvSpPr>
            <a:spLocks noGrp="1" noChangeArrowheads="1"/>
          </p:cNvSpPr>
          <p:nvPr>
            <p:ph type="title"/>
          </p:nvPr>
        </p:nvSpPr>
        <p:spPr>
          <a:xfrm>
            <a:off x="655983" y="496957"/>
            <a:ext cx="10515600" cy="5605669"/>
          </a:xfrm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16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en-US" sz="2400" dirty="0"/>
              <a:t>Вывод: </a:t>
            </a:r>
            <a:br>
              <a:rPr lang="ru-RU" altLang="en-US" sz="2400" dirty="0"/>
            </a:b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Технология решения задачи должна полноценно использовать обе гипотезы. На 1-м  шаге необходимо комплексно использовать всю имеющуюся информацию (каталог землетрясений, все типы данных о геологической среде, знания предметной области, а также формализованное знание, опыт и интуицию эксперта) для нахождения по выборке прецедентов зависимости  </a:t>
            </a:r>
            <a:r>
              <a:rPr lang="ru-RU" altLang="en-US" sz="2400" dirty="0" err="1"/>
              <a:t>М</a:t>
            </a:r>
            <a:r>
              <a:rPr lang="ru-RU" altLang="en-US" sz="2400" baseline="-25000" dirty="0" err="1"/>
              <a:t>мах</a:t>
            </a:r>
            <a:r>
              <a:rPr lang="ru-RU" altLang="en-US" sz="2400" dirty="0"/>
              <a:t> от свойств среды по выборке прецедентов. На 2-м шаге необходимо экстраполировать найденную зависимость на весь регион. Желательно при этом найти объяснение зависимости и прогноза на языке предметной области</a:t>
            </a:r>
            <a:br>
              <a:rPr lang="ru-RU" altLang="en-US" sz="2400" dirty="0"/>
            </a:b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Этапы решения задачи:</a:t>
            </a:r>
            <a:br>
              <a:rPr lang="ru-RU" altLang="en-US" sz="2400" dirty="0"/>
            </a:br>
            <a:r>
              <a:rPr lang="ru-RU" altLang="en-US" sz="2400" dirty="0"/>
              <a:t>1. Формулировка причин возникновения наиболее сильных землетрясений изучаемого региона. </a:t>
            </a:r>
            <a:br>
              <a:rPr lang="ru-RU" altLang="en-US" sz="2400" dirty="0"/>
            </a:br>
            <a:r>
              <a:rPr lang="ru-RU" altLang="en-US" sz="2400" dirty="0"/>
              <a:t>2. Поиск прогнозирующего правила.</a:t>
            </a:r>
            <a:br>
              <a:rPr lang="ru-RU" altLang="en-US" sz="2400" dirty="0"/>
            </a:br>
            <a:r>
              <a:rPr lang="ru-RU" altLang="en-US" sz="2400" dirty="0"/>
              <a:t>3. Анализ решения на соответствие со сформулированной гипотезой о природе сильнейших землетрясений региона</a:t>
            </a:r>
            <a:br>
              <a:rPr lang="ru-RU" altLang="en-US" sz="2400" dirty="0"/>
            </a:br>
            <a:r>
              <a:rPr lang="ru-RU" altLang="en-US" sz="2400" dirty="0"/>
              <a:t>4. Модификация решения</a:t>
            </a:r>
            <a:r>
              <a:rPr lang="ru-RU" altLang="en-US" sz="2400" dirty="0" smtClean="0"/>
              <a:t>.</a:t>
            </a:r>
            <a:endParaRPr lang="ru-RU" altLang="en-US" sz="2400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042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C9405D5-57EB-4AEE-BDC5-29C42AC92B88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05473" name="Rectangle 1"/>
          <p:cNvSpPr>
            <a:spLocks noGrp="1" noChangeArrowheads="1"/>
          </p:cNvSpPr>
          <p:nvPr>
            <p:ph type="title"/>
          </p:nvPr>
        </p:nvSpPr>
        <p:spPr>
          <a:xfrm>
            <a:off x="905910" y="1493547"/>
            <a:ext cx="10474393" cy="3535653"/>
          </a:xfrm>
          <a:ln/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16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en-US" sz="2400" b="1" i="1" dirty="0" smtClean="0"/>
              <a:t>Причинно-следственная </a:t>
            </a:r>
            <a:r>
              <a:rPr lang="ru-RU" altLang="en-US" sz="2400" b="1" i="1" dirty="0"/>
              <a:t>модель</a:t>
            </a:r>
            <a:r>
              <a:rPr lang="ru-RU" altLang="en-US" sz="2400" b="1" dirty="0"/>
              <a:t>:</a:t>
            </a:r>
            <a:r>
              <a:rPr lang="ru-RU" altLang="en-US" sz="2400" b="1" i="1" dirty="0"/>
              <a:t> </a:t>
            </a:r>
            <a:r>
              <a:rPr lang="ru-RU" altLang="en-US" sz="2400" dirty="0"/>
              <a:t>гипотеза о геодинамических особенностях региона и его окружения, включающая ориентировку внешних горизонтальных сил, расположение зон различных типов деформаций и связь характеристик среды с сейсмичностью.</a:t>
            </a:r>
            <a:br>
              <a:rPr lang="ru-RU" altLang="en-US" sz="2400" dirty="0"/>
            </a:b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Динамические процессы в регионе определяется конвергенцией Аравийской и Евразийской плит. Регион находится в условиях горизонтального сжатия, ориентированного в </a:t>
            </a:r>
            <a:r>
              <a:rPr lang="ru-RU" altLang="en-US" sz="2400" dirty="0" smtClean="0"/>
              <a:t>меридиональном </a:t>
            </a:r>
            <a:r>
              <a:rPr lang="ru-RU" altLang="en-US" sz="2400" dirty="0"/>
              <a:t>направлении</a:t>
            </a:r>
            <a:r>
              <a:rPr lang="ru-RU" altLang="en-US" sz="2400" dirty="0" smtClean="0"/>
              <a:t>.</a:t>
            </a:r>
            <a:endParaRPr lang="ru-RU" altLang="en-US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05911" y="393891"/>
            <a:ext cx="108620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4400" dirty="0"/>
              <a:t>Прогнозная карта </a:t>
            </a:r>
            <a:r>
              <a:rPr lang="en-US" altLang="en-US" sz="4400" dirty="0" err="1" smtClean="0"/>
              <a:t>M</a:t>
            </a:r>
            <a:r>
              <a:rPr lang="en-US" altLang="en-US" sz="4400" baseline="-25000" dirty="0" err="1" smtClean="0"/>
              <a:t>max</a:t>
            </a:r>
            <a:r>
              <a:rPr lang="ru-RU" altLang="en-US" sz="4400" dirty="0"/>
              <a:t> </a:t>
            </a:r>
            <a:r>
              <a:rPr lang="ru-RU" altLang="en-US" sz="4400" dirty="0" smtClean="0"/>
              <a:t>Кавказского </a:t>
            </a:r>
            <a:r>
              <a:rPr lang="ru-RU" altLang="en-US" sz="4400" dirty="0"/>
              <a:t>региона</a:t>
            </a:r>
            <a:endParaRPr lang="en-US" sz="44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1336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Разломы: Прокопьев А.В., Фридовский В.Ю., Гайдук В.В., 2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97" y="529397"/>
            <a:ext cx="537210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795053" y="603118"/>
            <a:ext cx="46150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dirty="0"/>
              <a:t>Экспертами построена геодинамическая схема региона, где выделены зоны развития надвигов, сдвигов и сбросов. На механических моделях было показано, что напряжения, способные вызвать смещения по надвигам, сдвигам и сбросам, соотносятся приблизительно как 15:5:1. </a:t>
            </a:r>
            <a:endParaRPr lang="ru-RU" altLang="en-US" dirty="0" smtClean="0"/>
          </a:p>
          <a:p>
            <a:endParaRPr lang="ru-RU" dirty="0"/>
          </a:p>
          <a:p>
            <a:r>
              <a:rPr lang="ru-RU" altLang="en-US" dirty="0"/>
              <a:t>Следовательно надо искать активные надвиговые и </a:t>
            </a:r>
            <a:r>
              <a:rPr lang="ru-RU" altLang="en-US" dirty="0" smtClean="0"/>
              <a:t>сдвиговые разломы.</a:t>
            </a:r>
            <a:endParaRPr lang="en-US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A0841D-BBE2-4CB9-9972-2D4BFC2184AA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67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400E2F9-8561-4179-BFCE-A9450F3EA8CC}" type="slidenum">
              <a:rPr lang="en-US" altLang="en-US"/>
              <a:pPr/>
              <a:t>18</a:t>
            </a:fld>
            <a:endParaRPr lang="en-US" altLang="en-US"/>
          </a:p>
        </p:txBody>
      </p:sp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49" y="275950"/>
            <a:ext cx="7021513" cy="5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1754767" y="5443668"/>
            <a:ext cx="8680879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ru-RU" altLang="en-US" sz="2400" dirty="0" smtClean="0">
                <a:latin typeface="+mj-lt"/>
              </a:rPr>
              <a:t>Геодинамическая схема региона. Зоны надвигов – красный цвет, </a:t>
            </a:r>
          </a:p>
          <a:p>
            <a:pPr algn="ctr">
              <a:buClrTx/>
              <a:buFontTx/>
              <a:buNone/>
            </a:pPr>
            <a:r>
              <a:rPr lang="ru-RU" altLang="en-US" sz="2400" dirty="0" smtClean="0">
                <a:latin typeface="+mj-lt"/>
              </a:rPr>
              <a:t>зоны сдвигов – желтый, салатовый и синий.</a:t>
            </a:r>
            <a:endParaRPr lang="ru-RU" altLang="en-US" sz="2400" dirty="0">
              <a:latin typeface="+mj-lt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976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B5A097-B934-481D-8583-9EF852F03E3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7521" name="Rectangle 1"/>
          <p:cNvSpPr>
            <a:spLocks noGrp="1" noChangeArrowheads="1"/>
          </p:cNvSpPr>
          <p:nvPr>
            <p:ph type="title"/>
          </p:nvPr>
        </p:nvSpPr>
        <p:spPr>
          <a:xfrm>
            <a:off x="327991" y="0"/>
            <a:ext cx="11489635" cy="6858000"/>
          </a:xfrm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16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en-US" sz="2400" b="1" i="1" dirty="0"/>
              <a:t>Исходные данные</a:t>
            </a:r>
            <a:br>
              <a:rPr lang="ru-RU" altLang="en-US" sz="2400" b="1" i="1" dirty="0"/>
            </a:br>
            <a:r>
              <a:rPr lang="ru-RU" altLang="en-US" sz="2400" i="1" dirty="0"/>
              <a:t>Сеточные данные </a:t>
            </a:r>
            <a:br>
              <a:rPr lang="ru-RU" altLang="en-US" sz="2400" i="1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Модель </a:t>
            </a:r>
            <a:r>
              <a:rPr lang="ru-RU" altLang="en-US" sz="2400" dirty="0" smtClean="0"/>
              <a:t>рельефа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Градиент </a:t>
            </a:r>
            <a:r>
              <a:rPr lang="ru-RU" altLang="en-US" sz="2400" dirty="0" smtClean="0"/>
              <a:t>скоростей </a:t>
            </a:r>
            <a:r>
              <a:rPr lang="ru-RU" altLang="en-US" sz="2400" dirty="0"/>
              <a:t>вертикальных тектонических движений </a:t>
            </a:r>
            <a:r>
              <a:rPr lang="ru-RU" altLang="en-US" sz="2400" dirty="0" smtClean="0"/>
              <a:t>за </a:t>
            </a:r>
            <a:r>
              <a:rPr lang="ru-RU" altLang="en-US" sz="2400" dirty="0" err="1" smtClean="0"/>
              <a:t>постсарматское</a:t>
            </a:r>
            <a:r>
              <a:rPr lang="ru-RU" altLang="en-US" sz="2400" dirty="0" smtClean="0"/>
              <a:t> </a:t>
            </a:r>
            <a:r>
              <a:rPr lang="ru-RU" altLang="en-US" sz="2400" dirty="0"/>
              <a:t>время (Т=17 млн. лет</a:t>
            </a:r>
            <a:r>
              <a:rPr lang="ru-RU" altLang="en-US" sz="2400" dirty="0" smtClean="0"/>
              <a:t>)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Поверхность </a:t>
            </a:r>
            <a:r>
              <a:rPr lang="ru-RU" altLang="en-US" sz="2400" dirty="0" smtClean="0"/>
              <a:t>консолидированной коры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Поверхность </a:t>
            </a:r>
            <a:r>
              <a:rPr lang="ru-RU" altLang="en-US" sz="2400" dirty="0" err="1" smtClean="0"/>
              <a:t>Мохоровичича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Поверхность </a:t>
            </a:r>
            <a:r>
              <a:rPr lang="ru-RU" altLang="en-US" sz="2400" dirty="0" smtClean="0"/>
              <a:t>неотектоники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Аномалий первых </a:t>
            </a:r>
            <a:r>
              <a:rPr lang="ru-RU" altLang="en-US" sz="2400" dirty="0" err="1" smtClean="0"/>
              <a:t>коровых</a:t>
            </a:r>
            <a:r>
              <a:rPr lang="ru-RU" altLang="en-US" sz="2400" dirty="0" smtClean="0"/>
              <a:t> волн </a:t>
            </a:r>
            <a:r>
              <a:rPr lang="en-US" altLang="en-US" sz="2400" dirty="0" smtClean="0"/>
              <a:t>(p-wave)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Скорости горизонтальных </a:t>
            </a:r>
            <a:r>
              <a:rPr lang="ru-RU" altLang="en-US" sz="2400" dirty="0" smtClean="0"/>
              <a:t>волн </a:t>
            </a:r>
            <a:r>
              <a:rPr lang="ru-RU" altLang="en-US" sz="2400" dirty="0"/>
              <a:t>в верхней </a:t>
            </a:r>
            <a:r>
              <a:rPr lang="ru-RU" altLang="en-US" sz="2400" dirty="0" smtClean="0"/>
              <a:t>мантии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Тепловой </a:t>
            </a:r>
            <a:r>
              <a:rPr lang="ru-RU" altLang="en-US" sz="2400" dirty="0" smtClean="0"/>
              <a:t>поток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Аномалии силы тяжести в редукции Буге</a:t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Изостатические аномалии силы тяжести</a:t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</a:t>
            </a:r>
            <a:r>
              <a:rPr lang="ru-RU" altLang="en-US" sz="2400" dirty="0" err="1"/>
              <a:t>Глубиные</a:t>
            </a:r>
            <a:r>
              <a:rPr lang="ru-RU" altLang="en-US" sz="2400" dirty="0"/>
              <a:t> аномалии силы тяжести</a:t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</a:t>
            </a:r>
            <a:r>
              <a:rPr lang="ru-RU" altLang="en-US" sz="2400" dirty="0" smtClean="0"/>
              <a:t>Магнитные аномалии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Тектонические </a:t>
            </a:r>
            <a:r>
              <a:rPr lang="ru-RU" altLang="en-US" sz="2400" dirty="0" smtClean="0"/>
              <a:t>зоны</a:t>
            </a:r>
            <a:br>
              <a:rPr lang="ru-RU" altLang="en-US" sz="2400" dirty="0" smtClean="0"/>
            </a:b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i="1" dirty="0"/>
              <a:t>Векторные данные</a:t>
            </a:r>
            <a:br>
              <a:rPr lang="ru-RU" altLang="en-US" sz="2400" i="1" dirty="0"/>
            </a:br>
            <a:r>
              <a:rPr lang="ru-RU" altLang="en-US" sz="2400" i="1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Разломы, дифференцированные по возрасту активизации</a:t>
            </a:r>
            <a:r>
              <a:rPr lang="ru-RU" altLang="en-US" sz="2400" dirty="0" smtClean="0"/>
              <a:t>, кинематике </a:t>
            </a:r>
            <a:r>
              <a:rPr lang="ru-RU" altLang="en-US" sz="2400" dirty="0"/>
              <a:t>и геологической значимости</a:t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Космические </a:t>
            </a:r>
            <a:r>
              <a:rPr lang="ru-RU" altLang="en-US" sz="2400" dirty="0" err="1"/>
              <a:t>линеаменты</a:t>
            </a:r>
            <a:r>
              <a:rPr lang="ru-RU" altLang="en-US" sz="2400" dirty="0"/>
              <a:t/>
            </a:r>
            <a:br>
              <a:rPr lang="ru-RU" altLang="en-US" sz="2400" dirty="0"/>
            </a:br>
            <a:r>
              <a:rPr lang="ru-RU" altLang="en-US" sz="2400" dirty="0"/>
              <a:t> </a:t>
            </a:r>
            <a:r>
              <a:rPr lang="ru-RU" altLang="en-US" sz="2400" dirty="0">
                <a:latin typeface="Wingdings" panose="05000000000000000000" pitchFamily="2" charset="2"/>
              </a:rPr>
              <a:t></a:t>
            </a:r>
            <a:r>
              <a:rPr lang="ru-RU" altLang="en-US" sz="2400" dirty="0"/>
              <a:t> Каталог землетрясений</a:t>
            </a: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47910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Афтершоки</a:t>
            </a:r>
            <a:endParaRPr lang="ru-RU" dirty="0" smtClean="0"/>
          </a:p>
          <a:p>
            <a:r>
              <a:rPr lang="ru-RU" dirty="0" smtClean="0"/>
              <a:t>Виды прогноза</a:t>
            </a:r>
          </a:p>
          <a:p>
            <a:r>
              <a:rPr lang="ru-RU" dirty="0" smtClean="0"/>
              <a:t>Задача районирования (на примере Кавказа)</a:t>
            </a:r>
          </a:p>
          <a:p>
            <a:r>
              <a:rPr lang="ru-RU" dirty="0" smtClean="0"/>
              <a:t>Краткосрочные прогнозы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1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A5422-82EC-4407-9CDD-53209FE770C1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08545" name="Rectangle 1"/>
          <p:cNvSpPr>
            <a:spLocks noGrp="1" noChangeArrowheads="1"/>
          </p:cNvSpPr>
          <p:nvPr>
            <p:ph type="title"/>
          </p:nvPr>
        </p:nvSpPr>
        <p:spPr>
          <a:xfrm>
            <a:off x="735496" y="516834"/>
            <a:ext cx="10555356" cy="5605669"/>
          </a:xfrm>
          <a:ln/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16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en-US" sz="2400" b="1" i="1" dirty="0"/>
              <a:t>Информационная модель прогноза</a:t>
            </a:r>
            <a:br>
              <a:rPr lang="ru-RU" altLang="en-US" sz="2400" b="1" i="1" dirty="0"/>
            </a:br>
            <a:r>
              <a:rPr lang="ru-RU" altLang="en-US" sz="2400" b="1" i="1" dirty="0"/>
              <a:t> </a:t>
            </a:r>
            <a:br>
              <a:rPr lang="ru-RU" altLang="en-US" sz="2400" b="1" i="1" dirty="0"/>
            </a:br>
            <a:r>
              <a:rPr lang="ru-RU" altLang="en-US" sz="2400" dirty="0" smtClean="0"/>
              <a:t>Решение, наиболее адекватное причинно-следственной модели, получено для версии прогноза, в которой обучающаяся выборка генерировалась только по данным Малого Кавказа.</a:t>
            </a:r>
            <a:br>
              <a:rPr lang="ru-RU" altLang="en-US" sz="2400" dirty="0" smtClean="0"/>
            </a:br>
            <a:r>
              <a:rPr lang="ru-RU" altLang="en-US" sz="2400" dirty="0" smtClean="0"/>
              <a:t/>
            </a:r>
            <a:br>
              <a:rPr lang="ru-RU" altLang="en-US" sz="2400" dirty="0" smtClean="0"/>
            </a:br>
            <a:r>
              <a:rPr lang="ru-RU" altLang="en-US" sz="2400" dirty="0" smtClean="0"/>
              <a:t>Использовалась выборка из 475 наблюдений, сгенерированная по каталогу землетрясений Малого Кавказа. Каталог содержит 59 событий с </a:t>
            </a:r>
            <a:r>
              <a:rPr lang="ru-RU" altLang="en-US" sz="2400" i="1" dirty="0" smtClean="0"/>
              <a:t>M</a:t>
            </a:r>
            <a:r>
              <a:rPr lang="ru-RU" altLang="en-US" sz="2400" dirty="0" smtClean="0"/>
              <a:t>&gt;5.0. Фоновое значение максимальных магнитуд землетрясений было выбрано </a:t>
            </a:r>
            <a:r>
              <a:rPr lang="ru-RU" altLang="en-US" sz="2400" i="1" dirty="0" smtClean="0"/>
              <a:t>М</a:t>
            </a:r>
            <a:r>
              <a:rPr lang="ru-RU" altLang="en-US" sz="2400" baseline="-25000" dirty="0" smtClean="0"/>
              <a:t>0</a:t>
            </a:r>
            <a:r>
              <a:rPr lang="ru-RU" altLang="en-US" sz="2400" dirty="0" smtClean="0"/>
              <a:t> =5.0. При этом магнитуда изменялась в диапазоне от 0.1 до 1.0 долей магнитуды, а шаг сетки изменялся в диапазоне от 0.05 до 1.0 градуса). Тестовая выборка содержит 270 наблюдений с оценками в диапазоне магнитуд от 5.0 до 7.1 и 205 наблюдений со значениями от 4.5 до 5.0.</a:t>
            </a:r>
            <a:endParaRPr lang="ru-RU" altLang="en-US" sz="2400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1207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3CBBAA2-5271-477B-9BAA-1445484A371C}" type="slidenum">
              <a:rPr lang="en-US" altLang="en-US"/>
              <a:pPr/>
              <a:t>21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472178" y="811193"/>
                <a:ext cx="11216239" cy="5210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en-US" sz="2400" dirty="0" smtClean="0"/>
                  <a:t>Наиболее информативные признаки:</a:t>
                </a:r>
              </a:p>
              <a:p>
                <a:endParaRPr lang="ru-RU" altLang="en-US" sz="2400" dirty="0" smtClean="0"/>
              </a:p>
              <a:p>
                <a:pPr algn="just" eaLnBrk="0" hangingPunct="0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2400" i="1" dirty="0">
                    <a:cs typeface="Times New Roman" panose="02020603050405020304" pitchFamily="18" charset="0"/>
                  </a:rPr>
                  <a:t>x</a:t>
                </a:r>
                <a:r>
                  <a:rPr lang="ru-RU" altLang="en-US" sz="2400" baseline="-30000" dirty="0" smtClean="0">
                    <a:cs typeface="Times New Roman" panose="02020603050405020304" pitchFamily="18" charset="0"/>
                  </a:rPr>
                  <a:t>1</a:t>
                </a:r>
                <a:r>
                  <a:rPr lang="ru-RU" altLang="en-US" sz="2400" i="1" dirty="0" smtClean="0">
                    <a:cs typeface="Times New Roman" panose="02020603050405020304" pitchFamily="18" charset="0"/>
                  </a:rPr>
                  <a:t> –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dirty="0" err="1">
                    <a:cs typeface="Times New Roman" panose="02020603050405020304" pitchFamily="18" charset="0"/>
                  </a:rPr>
                  <a:t>полусумм</a:t>
                </a:r>
                <a:r>
                  <a:rPr lang="ru-RU" altLang="en-US" sz="2400" dirty="0" err="1"/>
                  <a:t>а</a:t>
                </a:r>
                <a:r>
                  <a:rPr lang="ru-RU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сеточных полей </a:t>
                </a:r>
                <a:r>
                  <a:rPr lang="ru-RU" altLang="en-US" sz="2400" dirty="0">
                    <a:cs typeface="Times New Roman" panose="02020603050405020304" pitchFamily="18" charset="0"/>
                  </a:rPr>
                  <a:t>близости к 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надвиговым (</a:t>
                </a:r>
                <a:r>
                  <a:rPr lang="en-US" altLang="en-US" sz="2400" i="1" dirty="0" smtClean="0">
                    <a:cs typeface="Times New Roman" panose="02020603050405020304" pitchFamily="18" charset="0"/>
                  </a:rPr>
                  <a:t>y</a:t>
                </a:r>
                <a:r>
                  <a:rPr lang="en-US" altLang="en-US" sz="2400" baseline="-25000" dirty="0" smtClean="0"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dirty="0" smtClean="0">
                    <a:cs typeface="Times New Roman" panose="02020603050405020304" pitchFamily="18" charset="0"/>
                  </a:rPr>
                  <a:t>)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dirty="0">
                    <a:cs typeface="Times New Roman" panose="02020603050405020304" pitchFamily="18" charset="0"/>
                  </a:rPr>
                  <a:t>и 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сдвиговым </a:t>
                </a:r>
                <a:r>
                  <a:rPr lang="en-US" altLang="en-US" sz="2400" dirty="0" smtClean="0">
                    <a:cs typeface="Times New Roman" panose="02020603050405020304" pitchFamily="18" charset="0"/>
                  </a:rPr>
                  <a:t>(</a:t>
                </a:r>
                <a:r>
                  <a:rPr lang="en-US" altLang="en-US" sz="2400" i="1" dirty="0" smtClean="0">
                    <a:cs typeface="Times New Roman" panose="02020603050405020304" pitchFamily="18" charset="0"/>
                  </a:rPr>
                  <a:t>y</a:t>
                </a:r>
                <a:r>
                  <a:rPr lang="en-US" altLang="en-US" sz="2400" baseline="-25000" dirty="0" smtClean="0">
                    <a:cs typeface="Times New Roman" panose="02020603050405020304" pitchFamily="18" charset="0"/>
                  </a:rPr>
                  <a:t>2</a:t>
                </a:r>
                <a:r>
                  <a:rPr lang="en-US" altLang="en-US" sz="2400" dirty="0" smtClean="0">
                    <a:cs typeface="Times New Roman" panose="02020603050405020304" pitchFamily="18" charset="0"/>
                  </a:rPr>
                  <a:t>) 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разломам</a:t>
                </a:r>
                <a:r>
                  <a:rPr lang="en-US" altLang="en-US" sz="2400" dirty="0" smtClean="0"/>
                  <a:t>, </a:t>
                </a:r>
                <a:r>
                  <a:rPr lang="ru-RU" altLang="en-US" sz="2400" dirty="0" smtClean="0"/>
                  <a:t>активным в </a:t>
                </a:r>
                <a:r>
                  <a:rPr lang="ru-RU" altLang="en-US" sz="2400" dirty="0" err="1" smtClean="0"/>
                  <a:t>кайонзое</a:t>
                </a:r>
                <a:r>
                  <a:rPr lang="ru-RU" altLang="en-US" sz="2400" dirty="0" smtClean="0"/>
                  <a:t>:</a:t>
                </a:r>
              </a:p>
              <a:p>
                <a:pPr algn="ctr" eaLnBrk="0" hangingPunct="0">
                  <a:lnSpc>
                    <a:spcPct val="85000"/>
                  </a:lnSpc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altLang="en-US" sz="2400" dirty="0" smtClean="0"/>
              </a:p>
              <a:p>
                <a:pPr algn="just" eaLnBrk="0" hangingPunct="0">
                  <a:lnSpc>
                    <a:spcPct val="85000"/>
                  </a:lnSpc>
                  <a:buClrTx/>
                  <a:buFontTx/>
                  <a:buNone/>
                </a:pPr>
                <a:r>
                  <a:rPr lang="ru-RU" altLang="en-US" sz="2400" dirty="0" smtClean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100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en-US" sz="2400" i="1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en-US" sz="2400" i="1" dirty="0" smtClean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en-US" sz="2400" i="1" smtClean="0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ru-RU" altLang="en-US" sz="2400" i="1" dirty="0" smtClean="0">
                    <a:cs typeface="Times New Roman" panose="02020603050405020304" pitchFamily="18" charset="0"/>
                  </a:rPr>
                  <a:t>–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 расстояние от точки сетки </a:t>
                </a:r>
                <a:r>
                  <a:rPr lang="en-US" altLang="en-US" sz="2400" i="1" dirty="0" smtClean="0">
                    <a:cs typeface="Times New Roman" panose="02020603050405020304" pitchFamily="18" charset="0"/>
                  </a:rPr>
                  <a:t>t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 до ближайшего надвига при </a:t>
                </a:r>
                <a:r>
                  <a:rPr lang="en-US" altLang="en-US" sz="2400" i="1" dirty="0" smtClean="0">
                    <a:cs typeface="Times New Roman" panose="02020603050405020304" pitchFamily="18" charset="0"/>
                  </a:rPr>
                  <a:t>s</a:t>
                </a:r>
                <a:r>
                  <a:rPr lang="en-US" altLang="en-US" sz="2400" dirty="0" smtClean="0">
                    <a:cs typeface="Times New Roman" panose="02020603050405020304" pitchFamily="18" charset="0"/>
                  </a:rPr>
                  <a:t>=1 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или сдвига при </a:t>
                </a:r>
                <a:r>
                  <a:rPr lang="en-US" altLang="en-US" sz="2400" i="1" dirty="0" smtClean="0">
                    <a:cs typeface="Times New Roman" panose="02020603050405020304" pitchFamily="18" charset="0"/>
                  </a:rPr>
                  <a:t>s</a:t>
                </a:r>
                <a:r>
                  <a:rPr lang="en-US" altLang="en-US" sz="2400" dirty="0" smtClean="0">
                    <a:cs typeface="Times New Roman" panose="02020603050405020304" pitchFamily="18" charset="0"/>
                  </a:rPr>
                  <a:t>=2,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 радиус </a:t>
                </a:r>
                <a:r>
                  <a:rPr lang="en-US" altLang="en-US" sz="2400" i="1" dirty="0" smtClean="0">
                    <a:cs typeface="Times New Roman" panose="02020603050405020304" pitchFamily="18" charset="0"/>
                  </a:rPr>
                  <a:t>R</a:t>
                </a:r>
                <a:r>
                  <a:rPr lang="en-US" altLang="en-US" sz="2400" dirty="0" smtClean="0">
                    <a:cs typeface="Times New Roman" panose="02020603050405020304" pitchFamily="18" charset="0"/>
                  </a:rPr>
                  <a:t>=50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 км.</a:t>
                </a:r>
                <a:endParaRPr lang="en-US" altLang="en-US" sz="2400" dirty="0" smtClean="0">
                  <a:cs typeface="Times New Roman" panose="02020603050405020304" pitchFamily="18" charset="0"/>
                </a:endParaRPr>
              </a:p>
              <a:p>
                <a:pPr algn="just" eaLnBrk="0" hangingPunct="0">
                  <a:lnSpc>
                    <a:spcPct val="85000"/>
                  </a:lnSpc>
                  <a:buClrTx/>
                  <a:buFontTx/>
                  <a:buNone/>
                </a:pPr>
                <a:endParaRPr lang="ru-RU" altLang="en-US" sz="2400" dirty="0"/>
              </a:p>
              <a:p>
                <a:pPr algn="just" eaLnBrk="0" hangingPunct="0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2400" i="1" dirty="0" smtClean="0">
                    <a:cs typeface="Times New Roman" panose="02020603050405020304" pitchFamily="18" charset="0"/>
                  </a:rPr>
                  <a:t>x</a:t>
                </a:r>
                <a:r>
                  <a:rPr lang="ru-RU" altLang="en-US" sz="2400" baseline="-30000" dirty="0" smtClean="0">
                    <a:cs typeface="Times New Roman" panose="02020603050405020304" pitchFamily="18" charset="0"/>
                  </a:rPr>
                  <a:t>2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i="1" dirty="0">
                    <a:cs typeface="Times New Roman" panose="02020603050405020304" pitchFamily="18" charset="0"/>
                  </a:rPr>
                  <a:t>–</a:t>
                </a:r>
                <a:r>
                  <a:rPr lang="ru-RU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модул</a:t>
                </a:r>
                <a:r>
                  <a:rPr lang="ru-RU" altLang="en-US" sz="2400" dirty="0" smtClean="0"/>
                  <a:t>ь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dirty="0">
                    <a:cs typeface="Times New Roman" panose="02020603050405020304" pitchFamily="18" charset="0"/>
                  </a:rPr>
                  <a:t>градиента скорости 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вертикальных </a:t>
                </a:r>
                <a:r>
                  <a:rPr lang="ru-RU" altLang="en-US" sz="2400" dirty="0">
                    <a:cs typeface="Times New Roman" panose="02020603050405020304" pitchFamily="18" charset="0"/>
                  </a:rPr>
                  <a:t>движений за </a:t>
                </a:r>
                <a:r>
                  <a:rPr lang="ru-RU" altLang="en-US" sz="2400" dirty="0" err="1">
                    <a:cs typeface="Times New Roman" panose="02020603050405020304" pitchFamily="18" charset="0"/>
                  </a:rPr>
                  <a:t>постсарматское</a:t>
                </a:r>
                <a:r>
                  <a:rPr lang="ru-RU" altLang="en-US" sz="2400" dirty="0">
                    <a:cs typeface="Times New Roman" panose="02020603050405020304" pitchFamily="18" charset="0"/>
                  </a:rPr>
                  <a:t> время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.</a:t>
                </a:r>
              </a:p>
              <a:p>
                <a:pPr algn="just" eaLnBrk="0" hangingPunct="0">
                  <a:lnSpc>
                    <a:spcPct val="85000"/>
                  </a:lnSpc>
                  <a:buClrTx/>
                  <a:buFontTx/>
                  <a:buNone/>
                </a:pPr>
                <a:endParaRPr lang="ru-RU" altLang="en-US" sz="2400" dirty="0">
                  <a:cs typeface="Times New Roman" panose="02020603050405020304" pitchFamily="18" charset="0"/>
                </a:endParaRPr>
              </a:p>
              <a:p>
                <a:pPr algn="just" eaLnBrk="0" hangingPunct="0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2400" i="1" dirty="0" smtClean="0">
                    <a:cs typeface="Times New Roman" panose="02020603050405020304" pitchFamily="18" charset="0"/>
                  </a:rPr>
                  <a:t>x</a:t>
                </a:r>
                <a:r>
                  <a:rPr lang="ru-RU" altLang="en-US" sz="2400" baseline="-30000" dirty="0" smtClean="0">
                    <a:cs typeface="Times New Roman" panose="02020603050405020304" pitchFamily="18" charset="0"/>
                  </a:rPr>
                  <a:t>3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i="1" dirty="0">
                    <a:cs typeface="Times New Roman" panose="02020603050405020304" pitchFamily="18" charset="0"/>
                  </a:rPr>
                  <a:t>–</a:t>
                </a:r>
                <a:r>
                  <a:rPr lang="ru-RU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аномалии отклонений времен </a:t>
                </a:r>
                <a:r>
                  <a:rPr lang="ru-RU" altLang="en-US" sz="2400" dirty="0">
                    <a:cs typeface="Times New Roman" panose="02020603050405020304" pitchFamily="18" charset="0"/>
                  </a:rPr>
                  <a:t>пробега продольных волн в верхней 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мантии</a:t>
                </a:r>
                <a:endParaRPr lang="ru-RU" altLang="en-US" sz="2400" dirty="0">
                  <a:cs typeface="Times New Roman" panose="02020603050405020304" pitchFamily="18" charset="0"/>
                </a:endParaRPr>
              </a:p>
              <a:p>
                <a:pPr algn="ctr" eaLnBrk="0" hangingPunct="0">
                  <a:lnSpc>
                    <a:spcPct val="85000"/>
                  </a:lnSpc>
                  <a:buClrTx/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ru-RU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en-US" sz="2400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d>
                    <m:r>
                      <a:rPr lang="ru-RU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altLang="en-US" sz="2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2400" i="1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ru-RU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en-US" sz="2400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brk m:alnAt="24"/>
                          </m:r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en-US" sz="2400" i="1">
                                <a:latin typeface="Cambria Math" panose="02040503050406030204" pitchFamily="18" charset="0"/>
                              </a:rPr>
                              <m:t>α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ru-RU" alt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altLang="en-US" sz="2400" i="1">
                                <a:latin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𝑑𝑢𝑑𝑣</m:t>
                        </m:r>
                      </m:e>
                    </m:nary>
                  </m:oMath>
                </a14:m>
                <a:r>
                  <a:rPr lang="en-US" sz="2400" dirty="0" smtClean="0"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cs typeface="Times New Roman" panose="02020603050405020304" pitchFamily="18" charset="0"/>
                </a:endParaRPr>
              </a:p>
              <a:p>
                <a:pPr algn="just" eaLnBrk="0" hangingPunct="0">
                  <a:lnSpc>
                    <a:spcPct val="85000"/>
                  </a:lnSpc>
                  <a:buClrTx/>
                  <a:buFontTx/>
                  <a:buNone/>
                </a:pPr>
                <a:r>
                  <a:rPr lang="ru-RU" sz="2400" dirty="0" smtClean="0">
                    <a:cs typeface="Times New Roman" panose="02020603050405020304" pitchFamily="18" charset="0"/>
                  </a:rPr>
                  <a:t>где </a:t>
                </a:r>
                <a:r>
                  <a:rPr lang="en-US" sz="2400" i="1" dirty="0" smtClean="0">
                    <a:cs typeface="Times New Roman" panose="02020603050405020304" pitchFamily="18" charset="0"/>
                  </a:rPr>
                  <a:t>R</a:t>
                </a:r>
                <a:r>
                  <a:rPr lang="en-US" sz="2400" dirty="0" smtClean="0">
                    <a:cs typeface="Times New Roman" panose="02020603050405020304" pitchFamily="18" charset="0"/>
                  </a:rPr>
                  <a:t>=30 </a:t>
                </a:r>
                <a:r>
                  <a:rPr lang="ru-RU" sz="2400" dirty="0" smtClean="0">
                    <a:cs typeface="Times New Roman" panose="02020603050405020304" pitchFamily="18" charset="0"/>
                  </a:rPr>
                  <a:t>км,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alt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i="1" dirty="0">
                    <a:cs typeface="Times New Roman" panose="02020603050405020304" pitchFamily="18" charset="0"/>
                  </a:rPr>
                  <a:t>–</a:t>
                </a:r>
                <a:r>
                  <a:rPr lang="ru-RU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отклонения времен пробега продольных волн в верхний мантии.</a:t>
                </a:r>
              </a:p>
              <a:p>
                <a:pPr algn="just" eaLnBrk="0" hangingPunct="0">
                  <a:lnSpc>
                    <a:spcPct val="85000"/>
                  </a:lnSpc>
                  <a:buClrTx/>
                  <a:buFontTx/>
                  <a:buNone/>
                </a:pPr>
                <a:endParaRPr lang="ru-RU" altLang="en-US" sz="2400" dirty="0" smtClean="0">
                  <a:cs typeface="Times New Roman" panose="02020603050405020304" pitchFamily="18" charset="0"/>
                </a:endParaRPr>
              </a:p>
              <a:p>
                <a:pPr algn="just" eaLnBrk="0" hangingPunct="0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2400" i="1" dirty="0" smtClean="0">
                    <a:cs typeface="Times New Roman" panose="02020603050405020304" pitchFamily="18" charset="0"/>
                  </a:rPr>
                  <a:t>x</a:t>
                </a:r>
                <a:r>
                  <a:rPr lang="ru-RU" altLang="en-US" sz="2400" baseline="-30000" dirty="0" smtClean="0">
                    <a:cs typeface="Times New Roman" panose="02020603050405020304" pitchFamily="18" charset="0"/>
                  </a:rPr>
                  <a:t>4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i="1" dirty="0">
                    <a:cs typeface="Times New Roman" panose="02020603050405020304" pitchFamily="18" charset="0"/>
                  </a:rPr>
                  <a:t>–</a:t>
                </a:r>
                <a:r>
                  <a:rPr lang="ru-RU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ru-RU" altLang="en-US" sz="2400" dirty="0" smtClean="0">
                    <a:cs typeface="Times New Roman" panose="02020603050405020304" pitchFamily="18" charset="0"/>
                  </a:rPr>
                  <a:t>аномалии силы тяжести в редукции Буге.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78" y="811193"/>
                <a:ext cx="11216239" cy="5210722"/>
              </a:xfrm>
              <a:prstGeom prst="rect">
                <a:avLst/>
              </a:prstGeom>
              <a:blipFill rotWithShape="0">
                <a:blip r:embed="rId3"/>
                <a:stretch>
                  <a:fillRect l="-815" t="-936" r="-870" b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ижний колонтитул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332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131385D-4366-4E95-BF09-1B3AA2A6E2E3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10593" name="Rectangle 1"/>
          <p:cNvSpPr>
            <a:spLocks noChangeArrowheads="1"/>
          </p:cNvSpPr>
          <p:nvPr/>
        </p:nvSpPr>
        <p:spPr bwMode="auto">
          <a:xfrm>
            <a:off x="1524000" y="6731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8" y="455603"/>
            <a:ext cx="8111135" cy="608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101739" y="44399"/>
            <a:ext cx="11459816" cy="41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>
              <a:lnSpc>
                <a:spcPct val="85000"/>
              </a:lnSpc>
              <a:buClrTx/>
              <a:buFontTx/>
              <a:buNone/>
            </a:pPr>
            <a:r>
              <a:rPr lang="ru-RU" altLang="en-US" sz="2400" b="1" dirty="0">
                <a:latin typeface="+mn-lt"/>
                <a:cs typeface="Times New Roman" panose="02020603050405020304" pitchFamily="18" charset="0"/>
              </a:rPr>
              <a:t>Наиболее информативные </a:t>
            </a:r>
            <a:r>
              <a:rPr lang="ru-RU" altLang="en-US" sz="2400" b="1" dirty="0" smtClean="0">
                <a:latin typeface="+mn-lt"/>
              </a:rPr>
              <a:t>признаки</a:t>
            </a:r>
            <a:endParaRPr lang="ru-RU" altLang="en-US" sz="2400" b="1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212873" y="565429"/>
            <a:ext cx="3877388" cy="417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>
              <a:lnSpc>
                <a:spcPct val="85000"/>
              </a:lnSpc>
              <a:buClrTx/>
              <a:buFontTx/>
              <a:buNone/>
            </a:pPr>
            <a:r>
              <a:rPr lang="ru-RU" altLang="en-US" sz="2400" dirty="0">
                <a:cs typeface="Times New Roman" panose="02020603050405020304" pitchFamily="18" charset="0"/>
              </a:rPr>
              <a:t>А </a:t>
            </a:r>
            <a:r>
              <a:rPr lang="ru-RU" altLang="en-US" sz="2400" i="1" dirty="0">
                <a:cs typeface="Times New Roman" panose="02020603050405020304" pitchFamily="18" charset="0"/>
              </a:rPr>
              <a:t>–</a:t>
            </a:r>
            <a:r>
              <a:rPr lang="ru-RU" altLang="en-US" sz="2400" dirty="0">
                <a:cs typeface="Times New Roman" panose="02020603050405020304" pitchFamily="18" charset="0"/>
              </a:rPr>
              <a:t> Надвиговые (</a:t>
            </a:r>
            <a:r>
              <a:rPr lang="ru-RU" altLang="en-US" sz="2400" dirty="0" err="1">
                <a:cs typeface="Times New Roman" panose="02020603050405020304" pitchFamily="18" charset="0"/>
              </a:rPr>
              <a:t>кр</a:t>
            </a:r>
            <a:r>
              <a:rPr lang="ru-RU" altLang="en-US" sz="2400" dirty="0">
                <a:cs typeface="Times New Roman" panose="02020603050405020304" pitchFamily="18" charset="0"/>
              </a:rPr>
              <a:t>.) и сдвиговые (</a:t>
            </a:r>
            <a:r>
              <a:rPr lang="ru-RU" altLang="en-US" sz="2400" dirty="0" err="1">
                <a:cs typeface="Times New Roman" panose="02020603050405020304" pitchFamily="18" charset="0"/>
              </a:rPr>
              <a:t>син</a:t>
            </a:r>
            <a:r>
              <a:rPr lang="ru-RU" altLang="en-US" sz="2400" dirty="0">
                <a:cs typeface="Times New Roman" panose="02020603050405020304" pitchFamily="18" charset="0"/>
              </a:rPr>
              <a:t>.) разломы, активные в кайнозое.</a:t>
            </a:r>
          </a:p>
          <a:p>
            <a:pPr algn="just" eaLnBrk="0" hangingPunct="0">
              <a:lnSpc>
                <a:spcPct val="85000"/>
              </a:lnSpc>
              <a:buClrTx/>
              <a:buFontTx/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B</a:t>
            </a:r>
            <a:r>
              <a:rPr lang="ru-RU" altLang="en-US" sz="2400" dirty="0">
                <a:cs typeface="Times New Roman" panose="02020603050405020304" pitchFamily="18" charset="0"/>
              </a:rPr>
              <a:t> </a:t>
            </a:r>
            <a:r>
              <a:rPr lang="ru-RU" altLang="en-US" sz="2400" i="1" dirty="0">
                <a:cs typeface="Times New Roman" panose="02020603050405020304" pitchFamily="18" charset="0"/>
              </a:rPr>
              <a:t>–</a:t>
            </a:r>
            <a:r>
              <a:rPr lang="ru-RU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i="1" dirty="0">
                <a:cs typeface="Times New Roman" panose="02020603050405020304" pitchFamily="18" charset="0"/>
              </a:rPr>
              <a:t>x</a:t>
            </a:r>
            <a:r>
              <a:rPr lang="ru-RU" altLang="en-US" sz="2400" baseline="-30000" dirty="0">
                <a:cs typeface="Times New Roman" panose="02020603050405020304" pitchFamily="18" charset="0"/>
              </a:rPr>
              <a:t>1</a:t>
            </a:r>
            <a:r>
              <a:rPr lang="ru-RU" altLang="en-US" sz="2400" dirty="0">
                <a:cs typeface="Times New Roman" panose="02020603050405020304" pitchFamily="18" charset="0"/>
              </a:rPr>
              <a:t>, </a:t>
            </a:r>
            <a:r>
              <a:rPr lang="ru-RU" altLang="en-US" sz="2400" dirty="0" err="1">
                <a:cs typeface="Times New Roman" panose="02020603050405020304" pitchFamily="18" charset="0"/>
              </a:rPr>
              <a:t>полусумм</a:t>
            </a:r>
            <a:r>
              <a:rPr lang="ru-RU" altLang="en-US" sz="2400" dirty="0" err="1"/>
              <a:t>а</a:t>
            </a:r>
            <a:r>
              <a:rPr lang="ru-RU" altLang="en-US" sz="2400" dirty="0">
                <a:cs typeface="Times New Roman" panose="02020603050405020304" pitchFamily="18" charset="0"/>
              </a:rPr>
              <a:t> полей близости к надвиговым и сдвиговым разломам</a:t>
            </a:r>
            <a:r>
              <a:rPr lang="ru-RU" altLang="en-US" sz="2400" dirty="0"/>
              <a:t>.</a:t>
            </a:r>
          </a:p>
          <a:p>
            <a:pPr algn="just" eaLnBrk="0" hangingPunct="0">
              <a:lnSpc>
                <a:spcPct val="85000"/>
              </a:lnSpc>
              <a:buClrTx/>
              <a:buFontTx/>
              <a:buNone/>
            </a:pPr>
            <a:r>
              <a:rPr lang="ru-RU" altLang="en-US" sz="2400" dirty="0">
                <a:cs typeface="Times New Roman" panose="02020603050405020304" pitchFamily="18" charset="0"/>
              </a:rPr>
              <a:t>С </a:t>
            </a:r>
            <a:r>
              <a:rPr lang="ru-RU" altLang="en-US" sz="2400" i="1" dirty="0">
                <a:cs typeface="Times New Roman" panose="02020603050405020304" pitchFamily="18" charset="0"/>
              </a:rPr>
              <a:t>–</a:t>
            </a:r>
            <a:r>
              <a:rPr lang="ru-RU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i="1" dirty="0">
                <a:cs typeface="Times New Roman" panose="02020603050405020304" pitchFamily="18" charset="0"/>
              </a:rPr>
              <a:t>x</a:t>
            </a:r>
            <a:r>
              <a:rPr lang="ru-RU" altLang="en-US" sz="2400" baseline="-30000" dirty="0">
                <a:cs typeface="Times New Roman" panose="02020603050405020304" pitchFamily="18" charset="0"/>
              </a:rPr>
              <a:t>2</a:t>
            </a:r>
            <a:r>
              <a:rPr lang="ru-RU" altLang="en-US" sz="2400" dirty="0">
                <a:cs typeface="Times New Roman" panose="02020603050405020304" pitchFamily="18" charset="0"/>
              </a:rPr>
              <a:t>, модул</a:t>
            </a:r>
            <a:r>
              <a:rPr lang="ru-RU" altLang="en-US" sz="2400" dirty="0"/>
              <a:t>ь</a:t>
            </a:r>
            <a:r>
              <a:rPr lang="ru-RU" altLang="en-US" sz="2400" dirty="0">
                <a:cs typeface="Times New Roman" panose="02020603050405020304" pitchFamily="18" charset="0"/>
              </a:rPr>
              <a:t> градиента скорости </a:t>
            </a:r>
            <a:r>
              <a:rPr lang="ru-RU" altLang="en-US" sz="2400" dirty="0" smtClean="0">
                <a:cs typeface="Times New Roman" panose="02020603050405020304" pitchFamily="18" charset="0"/>
              </a:rPr>
              <a:t>вертикальных </a:t>
            </a:r>
            <a:r>
              <a:rPr lang="ru-RU" altLang="en-US" sz="2400" dirty="0">
                <a:cs typeface="Times New Roman" panose="02020603050405020304" pitchFamily="18" charset="0"/>
              </a:rPr>
              <a:t>движений за </a:t>
            </a:r>
            <a:r>
              <a:rPr lang="ru-RU" altLang="en-US" sz="2400" dirty="0" err="1">
                <a:cs typeface="Times New Roman" panose="02020603050405020304" pitchFamily="18" charset="0"/>
              </a:rPr>
              <a:t>постсарматское</a:t>
            </a:r>
            <a:r>
              <a:rPr lang="ru-RU" altLang="en-US" sz="2400" dirty="0">
                <a:cs typeface="Times New Roman" panose="02020603050405020304" pitchFamily="18" charset="0"/>
              </a:rPr>
              <a:t> время.</a:t>
            </a:r>
          </a:p>
          <a:p>
            <a:pPr algn="just" eaLnBrk="0" hangingPunct="0">
              <a:lnSpc>
                <a:spcPct val="85000"/>
              </a:lnSpc>
              <a:buClrTx/>
              <a:buFontTx/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D</a:t>
            </a:r>
            <a:r>
              <a:rPr lang="ru-RU" altLang="en-US" sz="2400" dirty="0">
                <a:cs typeface="Times New Roman" panose="02020603050405020304" pitchFamily="18" charset="0"/>
              </a:rPr>
              <a:t> </a:t>
            </a:r>
            <a:r>
              <a:rPr lang="ru-RU" altLang="en-US" sz="2400" i="1" dirty="0">
                <a:cs typeface="Times New Roman" panose="02020603050405020304" pitchFamily="18" charset="0"/>
              </a:rPr>
              <a:t>–</a:t>
            </a:r>
            <a:r>
              <a:rPr lang="ru-RU" altLang="en-US" sz="2400" i="1" dirty="0"/>
              <a:t> </a:t>
            </a:r>
            <a:r>
              <a:rPr lang="en-US" altLang="en-US" sz="2400" i="1" dirty="0">
                <a:cs typeface="Times New Roman" panose="02020603050405020304" pitchFamily="18" charset="0"/>
              </a:rPr>
              <a:t>x</a:t>
            </a:r>
            <a:r>
              <a:rPr lang="ru-RU" altLang="en-US" sz="2400" baseline="-30000" dirty="0">
                <a:cs typeface="Times New Roman" panose="02020603050405020304" pitchFamily="18" charset="0"/>
              </a:rPr>
              <a:t>3</a:t>
            </a:r>
            <a:r>
              <a:rPr lang="ru-RU" altLang="en-US" sz="2400" dirty="0">
                <a:cs typeface="Times New Roman" panose="02020603050405020304" pitchFamily="18" charset="0"/>
              </a:rPr>
              <a:t>, аномалии времен пробега продольных волн в верхней мантии.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317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35AF79F-02D4-423F-8640-245C8BF31716}" type="slidenum">
              <a:rPr lang="en-US" altLang="en-US"/>
              <a:pPr/>
              <a:t>23</a:t>
            </a:fld>
            <a:endParaRPr lang="en-US" altLang="en-US"/>
          </a:p>
        </p:txBody>
      </p:sp>
      <p:pic>
        <p:nvPicPr>
          <p:cNvPr id="1116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405" y="912019"/>
            <a:ext cx="7426325" cy="557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1524000" y="695325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1946789" y="0"/>
            <a:ext cx="8721211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ru-RU" altLang="en-US" sz="2400" dirty="0">
                <a:latin typeface="+mn-lt"/>
              </a:rPr>
              <a:t>Изменение прогнозного </a:t>
            </a:r>
            <a:r>
              <a:rPr lang="ru-RU" altLang="en-US" sz="2400" dirty="0" smtClean="0">
                <a:latin typeface="+mn-lt"/>
              </a:rPr>
              <a:t>поля</a:t>
            </a:r>
            <a:r>
              <a:rPr lang="en-US" altLang="en-US" sz="2400" dirty="0" smtClean="0">
                <a:latin typeface="+mn-lt"/>
              </a:rPr>
              <a:t> </a:t>
            </a:r>
            <a:r>
              <a:rPr lang="ru-RU" altLang="en-US" sz="2400" dirty="0" smtClean="0">
                <a:latin typeface="+mn-lt"/>
              </a:rPr>
              <a:t>в </a:t>
            </a:r>
            <a:r>
              <a:rPr lang="ru-RU" altLang="en-US" sz="2400" dirty="0">
                <a:latin typeface="+mn-lt"/>
              </a:rPr>
              <a:t>зависимости от </a:t>
            </a:r>
            <a:r>
              <a:rPr lang="ru-RU" altLang="en-US" sz="2400" dirty="0" smtClean="0">
                <a:latin typeface="+mn-lt"/>
              </a:rPr>
              <a:t>числа признаков</a:t>
            </a:r>
            <a:r>
              <a:rPr lang="en-US" altLang="en-US" sz="2400" dirty="0">
                <a:latin typeface="+mn-lt"/>
              </a:rPr>
              <a:t>:</a:t>
            </a:r>
            <a:endParaRPr lang="ru-RU" altLang="en-US" sz="2400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ru-RU" altLang="en-US" sz="2400" dirty="0">
                <a:latin typeface="+mn-lt"/>
              </a:rPr>
              <a:t>“А”:  </a:t>
            </a:r>
            <a:r>
              <a:rPr lang="en-US" altLang="en-US" sz="2400" i="1" dirty="0">
                <a:latin typeface="+mn-lt"/>
              </a:rPr>
              <a:t>x</a:t>
            </a:r>
            <a:r>
              <a:rPr lang="ru-RU" altLang="en-US" sz="2400" dirty="0">
                <a:latin typeface="+mn-lt"/>
              </a:rPr>
              <a:t>1, “</a:t>
            </a:r>
            <a:r>
              <a:rPr lang="en-US" altLang="en-US" sz="2400" dirty="0">
                <a:latin typeface="+mn-lt"/>
              </a:rPr>
              <a:t>B</a:t>
            </a:r>
            <a:r>
              <a:rPr lang="ru-RU" altLang="en-US" sz="2400" dirty="0">
                <a:latin typeface="+mn-lt"/>
              </a:rPr>
              <a:t>”:  </a:t>
            </a:r>
            <a:r>
              <a:rPr lang="en-US" altLang="en-US" sz="2400" i="1" dirty="0">
                <a:latin typeface="+mn-lt"/>
              </a:rPr>
              <a:t>x</a:t>
            </a:r>
            <a:r>
              <a:rPr lang="ru-RU" altLang="en-US" sz="2400" dirty="0">
                <a:latin typeface="+mn-lt"/>
              </a:rPr>
              <a:t>1 и  </a:t>
            </a:r>
            <a:r>
              <a:rPr lang="en-US" altLang="en-US" sz="2400" i="1" dirty="0">
                <a:latin typeface="+mn-lt"/>
              </a:rPr>
              <a:t>x</a:t>
            </a:r>
            <a:r>
              <a:rPr lang="ru-RU" altLang="en-US" sz="2400" dirty="0">
                <a:latin typeface="+mn-lt"/>
              </a:rPr>
              <a:t>2, “С”: </a:t>
            </a:r>
            <a:r>
              <a:rPr lang="en-US" altLang="en-US" sz="2400" i="1" dirty="0">
                <a:latin typeface="+mn-lt"/>
              </a:rPr>
              <a:t>x</a:t>
            </a:r>
            <a:r>
              <a:rPr lang="ru-RU" altLang="en-US" sz="2400" dirty="0">
                <a:latin typeface="+mn-lt"/>
              </a:rPr>
              <a:t>1,</a:t>
            </a:r>
            <a:r>
              <a:rPr lang="ru-RU" altLang="en-US" sz="2400" i="1" dirty="0">
                <a:latin typeface="+mn-lt"/>
              </a:rPr>
              <a:t> </a:t>
            </a:r>
            <a:r>
              <a:rPr lang="en-US" altLang="en-US" sz="2400" i="1" dirty="0">
                <a:latin typeface="+mn-lt"/>
              </a:rPr>
              <a:t>x</a:t>
            </a:r>
            <a:r>
              <a:rPr lang="ru-RU" altLang="en-US" sz="2400" dirty="0">
                <a:latin typeface="+mn-lt"/>
              </a:rPr>
              <a:t>2 и </a:t>
            </a:r>
            <a:r>
              <a:rPr lang="en-US" altLang="en-US" sz="2400" i="1" dirty="0">
                <a:latin typeface="+mn-lt"/>
              </a:rPr>
              <a:t>x</a:t>
            </a:r>
            <a:r>
              <a:rPr lang="ru-RU" altLang="en-US" sz="2400" dirty="0">
                <a:latin typeface="+mn-lt"/>
              </a:rPr>
              <a:t>3,  “</a:t>
            </a:r>
            <a:r>
              <a:rPr lang="en-US" altLang="en-US" sz="2400" dirty="0">
                <a:latin typeface="+mn-lt"/>
              </a:rPr>
              <a:t>D</a:t>
            </a:r>
            <a:r>
              <a:rPr lang="ru-RU" altLang="en-US" sz="2400" dirty="0">
                <a:latin typeface="+mn-lt"/>
              </a:rPr>
              <a:t>”:  </a:t>
            </a:r>
            <a:r>
              <a:rPr lang="en-US" altLang="en-US" sz="2400" i="1" dirty="0">
                <a:latin typeface="+mn-lt"/>
              </a:rPr>
              <a:t>x</a:t>
            </a:r>
            <a:r>
              <a:rPr lang="ru-RU" altLang="en-US" sz="2400" dirty="0">
                <a:latin typeface="+mn-lt"/>
              </a:rPr>
              <a:t>1,</a:t>
            </a:r>
            <a:r>
              <a:rPr lang="ru-RU" altLang="en-US" sz="2400" i="1" dirty="0">
                <a:latin typeface="+mn-lt"/>
              </a:rPr>
              <a:t> </a:t>
            </a:r>
            <a:r>
              <a:rPr lang="en-US" altLang="en-US" sz="2400" i="1" dirty="0">
                <a:latin typeface="+mn-lt"/>
              </a:rPr>
              <a:t>x</a:t>
            </a:r>
            <a:r>
              <a:rPr lang="ru-RU" altLang="en-US" sz="2400" dirty="0">
                <a:latin typeface="+mn-lt"/>
              </a:rPr>
              <a:t>2 </a:t>
            </a:r>
            <a:r>
              <a:rPr lang="en-US" altLang="en-US" sz="2400" i="1" dirty="0">
                <a:latin typeface="+mn-lt"/>
              </a:rPr>
              <a:t>x</a:t>
            </a:r>
            <a:r>
              <a:rPr lang="ru-RU" altLang="en-US" sz="2400" dirty="0">
                <a:latin typeface="+mn-lt"/>
              </a:rPr>
              <a:t>3 и </a:t>
            </a:r>
            <a:r>
              <a:rPr lang="en-US" altLang="en-US" sz="2400" i="1" dirty="0">
                <a:latin typeface="+mn-lt"/>
              </a:rPr>
              <a:t>x</a:t>
            </a:r>
            <a:r>
              <a:rPr lang="ru-RU" altLang="en-US" sz="2400" dirty="0">
                <a:latin typeface="+mn-lt"/>
              </a:rPr>
              <a:t>4  . </a:t>
            </a: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665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2C855E-7C33-40E5-BF30-F29CDBFD5BED}" type="slidenum">
              <a:rPr lang="en-US" altLang="en-US"/>
              <a:pPr/>
              <a:t>24</a:t>
            </a:fld>
            <a:endParaRPr lang="en-US" altLang="en-US"/>
          </a:p>
        </p:txBody>
      </p:sp>
      <p:pic>
        <p:nvPicPr>
          <p:cNvPr id="1126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519114"/>
            <a:ext cx="7964487" cy="597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1524000" y="790575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1965050" y="98426"/>
            <a:ext cx="836508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ru-RU" altLang="en-US" sz="2400" dirty="0">
                <a:latin typeface="+mj-lt"/>
              </a:rPr>
              <a:t>Функции </a:t>
            </a:r>
            <a:r>
              <a:rPr lang="ru-RU" altLang="en-US" sz="2400" dirty="0" smtClean="0">
                <a:latin typeface="+mj-lt"/>
              </a:rPr>
              <a:t>и </a:t>
            </a:r>
            <a:r>
              <a:rPr lang="ru-RU" altLang="en-US" sz="2400" dirty="0">
                <a:latin typeface="+mj-lt"/>
              </a:rPr>
              <a:t>гистограммы распределений выборки прецедентов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227939" y="3771108"/>
            <a:ext cx="5019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FontTx/>
              <a:buNone/>
            </a:pPr>
            <a:r>
              <a:rPr lang="ru-RU" altLang="en-US" dirty="0"/>
              <a:t>Прогнозирующая функция по признакам </a:t>
            </a:r>
            <a:r>
              <a:rPr lang="en-US" altLang="en-US" i="1" dirty="0"/>
              <a:t>x</a:t>
            </a:r>
            <a:r>
              <a:rPr lang="ru-RU" altLang="en-US" baseline="-25000" dirty="0"/>
              <a:t>1</a:t>
            </a:r>
            <a:r>
              <a:rPr lang="ru-RU" altLang="en-US" dirty="0"/>
              <a:t>,</a:t>
            </a:r>
            <a:r>
              <a:rPr lang="ru-RU" altLang="en-US" i="1" dirty="0"/>
              <a:t> </a:t>
            </a:r>
            <a:r>
              <a:rPr lang="en-US" altLang="en-US" i="1" dirty="0"/>
              <a:t>x</a:t>
            </a:r>
            <a:r>
              <a:rPr lang="ru-RU" altLang="en-US" baseline="-25000" dirty="0"/>
              <a:t>2</a:t>
            </a:r>
            <a:r>
              <a:rPr lang="ru-RU" altLang="en-US" dirty="0"/>
              <a:t>, </a:t>
            </a:r>
            <a:r>
              <a:rPr lang="en-US" altLang="en-US" i="1" dirty="0"/>
              <a:t>x</a:t>
            </a:r>
            <a:r>
              <a:rPr lang="ru-RU" altLang="en-US" baseline="-250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65531" y="4214191"/>
                <a:ext cx="4118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=4,1+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531" y="4214191"/>
                <a:ext cx="4118307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30435" r="-251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9254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34DCB0-372A-49B0-9B63-C368458CC28B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13665" name="Rectangle 1"/>
          <p:cNvSpPr>
            <a:spLocks noChangeArrowheads="1"/>
          </p:cNvSpPr>
          <p:nvPr/>
        </p:nvSpPr>
        <p:spPr bwMode="auto">
          <a:xfrm>
            <a:off x="1524000" y="120015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1" y="1354139"/>
            <a:ext cx="6664325" cy="499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7404376" y="1354139"/>
            <a:ext cx="4462945" cy="511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buClrTx/>
              <a:buFontTx/>
              <a:buNone/>
            </a:pPr>
            <a:r>
              <a:rPr lang="ru-RU" altLang="en-US" sz="2400" dirty="0" smtClean="0">
                <a:latin typeface="+mn-lt"/>
              </a:rPr>
              <a:t>“</a:t>
            </a:r>
            <a:r>
              <a:rPr lang="ru-RU" altLang="en-US" sz="2400" dirty="0">
                <a:latin typeface="+mn-lt"/>
              </a:rPr>
              <a:t>А”: прогнозное поле и эпицентры землетрясений с магнитудой более 5.   </a:t>
            </a:r>
          </a:p>
          <a:p>
            <a:pPr>
              <a:lnSpc>
                <a:spcPct val="80000"/>
              </a:lnSpc>
              <a:buClrTx/>
              <a:buFontTx/>
              <a:buNone/>
            </a:pPr>
            <a:r>
              <a:rPr lang="ru-RU" altLang="en-US" sz="2400" dirty="0">
                <a:latin typeface="+mn-lt"/>
              </a:rPr>
              <a:t>“</a:t>
            </a:r>
            <a:r>
              <a:rPr lang="en-US" altLang="en-US" sz="2400" dirty="0">
                <a:latin typeface="+mn-lt"/>
              </a:rPr>
              <a:t>B</a:t>
            </a:r>
            <a:r>
              <a:rPr lang="ru-RU" altLang="en-US" sz="2400" dirty="0">
                <a:latin typeface="+mn-lt"/>
              </a:rPr>
              <a:t>”: поле евклидовых расстояний (в нормированном по </a:t>
            </a:r>
            <a:r>
              <a:rPr lang="ru-RU" altLang="en-US" sz="2400" dirty="0" err="1">
                <a:latin typeface="+mn-lt"/>
              </a:rPr>
              <a:t>с.к.о</a:t>
            </a:r>
            <a:r>
              <a:rPr lang="ru-RU" altLang="en-US" sz="2400" dirty="0">
                <a:latin typeface="+mn-lt"/>
              </a:rPr>
              <a:t>. </a:t>
            </a:r>
            <a:r>
              <a:rPr lang="ru-RU" altLang="en-US" sz="2400" dirty="0" smtClean="0">
                <a:latin typeface="+mn-lt"/>
              </a:rPr>
              <a:t>пространстве</a:t>
            </a:r>
            <a:r>
              <a:rPr lang="en-US" altLang="en-US" sz="2400" dirty="0" smtClean="0">
                <a:latin typeface="+mn-lt"/>
              </a:rPr>
              <a:t> </a:t>
            </a:r>
            <a:r>
              <a:rPr lang="ru-RU" altLang="en-US" sz="2400" dirty="0" smtClean="0">
                <a:latin typeface="+mn-lt"/>
              </a:rPr>
              <a:t>признаков</a:t>
            </a:r>
            <a:r>
              <a:rPr lang="ru-RU" altLang="en-US" sz="2400" dirty="0">
                <a:latin typeface="+mn-lt"/>
              </a:rPr>
              <a:t>) между множеством точек выборки и остальными точками растра.</a:t>
            </a:r>
          </a:p>
          <a:p>
            <a:pPr>
              <a:lnSpc>
                <a:spcPct val="80000"/>
              </a:lnSpc>
              <a:buClrTx/>
              <a:buFontTx/>
              <a:buNone/>
            </a:pPr>
            <a:r>
              <a:rPr lang="ru-RU" altLang="en-US" sz="2400" dirty="0">
                <a:latin typeface="+mn-lt"/>
              </a:rPr>
              <a:t>“</a:t>
            </a:r>
            <a:r>
              <a:rPr lang="en-US" altLang="en-US" sz="2400" dirty="0">
                <a:latin typeface="+mn-lt"/>
              </a:rPr>
              <a:t>C</a:t>
            </a:r>
            <a:r>
              <a:rPr lang="ru-RU" altLang="en-US" sz="2400" dirty="0">
                <a:latin typeface="+mn-lt"/>
              </a:rPr>
              <a:t>” и “</a:t>
            </a:r>
            <a:r>
              <a:rPr lang="en-US" altLang="en-US" sz="2400" dirty="0">
                <a:latin typeface="+mn-lt"/>
              </a:rPr>
              <a:t>D</a:t>
            </a:r>
            <a:r>
              <a:rPr lang="ru-RU" altLang="en-US" sz="2400" dirty="0">
                <a:latin typeface="+mn-lt"/>
              </a:rPr>
              <a:t>”: область прогнозной карты, состоящая из точек растра, для </a:t>
            </a:r>
            <a:r>
              <a:rPr lang="ru-RU" altLang="en-US" sz="2400" dirty="0" smtClean="0">
                <a:latin typeface="+mn-lt"/>
              </a:rPr>
              <a:t>которых расстояние </a:t>
            </a:r>
            <a:r>
              <a:rPr lang="ru-RU" altLang="en-US" sz="2400" dirty="0">
                <a:latin typeface="+mn-lt"/>
              </a:rPr>
              <a:t>до точек выборки не превышает 0.5</a:t>
            </a:r>
            <a:r>
              <a:rPr lang="ru-RU" altLang="en-US" sz="2400" dirty="0" smtClean="0">
                <a:latin typeface="+mn-lt"/>
              </a:rPr>
              <a:t>.</a:t>
            </a:r>
          </a:p>
          <a:p>
            <a:pPr>
              <a:lnSpc>
                <a:spcPct val="80000"/>
              </a:lnSpc>
              <a:buClrTx/>
              <a:buFontTx/>
              <a:buNone/>
            </a:pPr>
            <a:endParaRPr lang="ru-RU" altLang="en-US" sz="2400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ru-RU" altLang="en-US" sz="2400" dirty="0" smtClean="0"/>
              <a:t>Значения </a:t>
            </a:r>
            <a:r>
              <a:rPr lang="ru-RU" altLang="en-US" sz="2400" dirty="0"/>
              <a:t>умножены на </a:t>
            </a:r>
            <a:r>
              <a:rPr lang="ru-RU" altLang="en-US" sz="2400" dirty="0" smtClean="0"/>
              <a:t>100.</a:t>
            </a:r>
            <a:endParaRPr lang="ru-RU" altLang="en-US" sz="2400" dirty="0"/>
          </a:p>
          <a:p>
            <a:pPr>
              <a:lnSpc>
                <a:spcPct val="80000"/>
              </a:lnSpc>
              <a:buClrTx/>
              <a:buFontTx/>
              <a:buNone/>
            </a:pPr>
            <a:endParaRPr lang="ru-RU" altLang="en-US" sz="2400" dirty="0" smtClean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29774" y="276053"/>
            <a:ext cx="74975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FontTx/>
              <a:buNone/>
            </a:pPr>
            <a:r>
              <a:rPr lang="ru-RU" altLang="en-US" sz="4400" dirty="0">
                <a:latin typeface="+mj-lt"/>
              </a:rPr>
              <a:t>Прогноз по признакам </a:t>
            </a:r>
            <a:r>
              <a:rPr lang="en-US" altLang="en-US" sz="4400" i="1" dirty="0">
                <a:latin typeface="+mj-lt"/>
              </a:rPr>
              <a:t>x</a:t>
            </a:r>
            <a:r>
              <a:rPr lang="ru-RU" altLang="en-US" sz="4400" baseline="-25000" dirty="0">
                <a:latin typeface="+mj-lt"/>
              </a:rPr>
              <a:t>1</a:t>
            </a:r>
            <a:r>
              <a:rPr lang="ru-RU" altLang="en-US" sz="4400" dirty="0">
                <a:latin typeface="+mj-lt"/>
              </a:rPr>
              <a:t>,</a:t>
            </a:r>
            <a:r>
              <a:rPr lang="ru-RU" altLang="en-US" sz="4400" i="1" dirty="0">
                <a:latin typeface="+mj-lt"/>
              </a:rPr>
              <a:t> </a:t>
            </a:r>
            <a:r>
              <a:rPr lang="en-US" altLang="en-US" sz="4400" i="1" dirty="0">
                <a:latin typeface="+mj-lt"/>
              </a:rPr>
              <a:t>x</a:t>
            </a:r>
            <a:r>
              <a:rPr lang="ru-RU" altLang="en-US" sz="4400" baseline="-25000" dirty="0" smtClean="0">
                <a:latin typeface="+mj-lt"/>
              </a:rPr>
              <a:t>2</a:t>
            </a:r>
            <a:r>
              <a:rPr lang="ru-RU" altLang="en-US" sz="4400" dirty="0" smtClean="0">
                <a:latin typeface="+mj-lt"/>
              </a:rPr>
              <a:t>, </a:t>
            </a:r>
            <a:r>
              <a:rPr lang="en-US" altLang="en-US" sz="4400" i="1" dirty="0" smtClean="0">
                <a:latin typeface="+mj-lt"/>
              </a:rPr>
              <a:t>x</a:t>
            </a:r>
            <a:r>
              <a:rPr lang="ru-RU" altLang="en-US" sz="4400" baseline="-25000" dirty="0" smtClean="0">
                <a:latin typeface="+mj-lt"/>
              </a:rPr>
              <a:t>3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96614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F33C0D-0C3F-4142-9A65-C52B926112BA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21857" name="Rectangle 1"/>
          <p:cNvSpPr>
            <a:spLocks noGrp="1" noChangeArrowheads="1"/>
          </p:cNvSpPr>
          <p:nvPr>
            <p:ph type="title"/>
          </p:nvPr>
        </p:nvSpPr>
        <p:spPr>
          <a:xfrm>
            <a:off x="703816" y="40995"/>
            <a:ext cx="9560476" cy="1408393"/>
          </a:xfrm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16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en-US" b="1" dirty="0"/>
              <a:t>Оценка максимального прямого ущерба от </a:t>
            </a:r>
            <a:r>
              <a:rPr lang="ru-RU" altLang="en-US" b="1" dirty="0" smtClean="0"/>
              <a:t>землетрясения</a:t>
            </a:r>
            <a:endParaRPr lang="ru-RU" altLang="en-US" dirty="0"/>
          </a:p>
        </p:txBody>
      </p:sp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1524000" y="1890714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2933" r="9203" b="13998"/>
          <a:stretch>
            <a:fillRect/>
          </a:stretch>
        </p:blipFill>
        <p:spPr bwMode="auto">
          <a:xfrm>
            <a:off x="703816" y="1449388"/>
            <a:ext cx="6276561" cy="499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594" t="2933" r="9203" b="1399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031936" y="1449388"/>
            <a:ext cx="4696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dirty="0"/>
              <a:t>Пример выполнен для одного типа застройки (сооружения типа 7КП) и для одного типа разрушений: сильные повреждения, не подлежащие восстановлению, и для одного типа объектов (города с населением более 100</a:t>
            </a:r>
            <a:r>
              <a:rPr lang="en-US" altLang="en-US" dirty="0"/>
              <a:t> </a:t>
            </a:r>
            <a:r>
              <a:rPr lang="ru-RU" altLang="en-US" dirty="0"/>
              <a:t>000 чел.). 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510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7F3F9CC-28FE-4DEC-87B0-5F05E919EE9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22881" name="Rectangle 1"/>
          <p:cNvSpPr>
            <a:spLocks noChangeArrowheads="1"/>
          </p:cNvSpPr>
          <p:nvPr/>
        </p:nvSpPr>
        <p:spPr bwMode="auto">
          <a:xfrm>
            <a:off x="1524000" y="1763714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553" y="5664201"/>
            <a:ext cx="8461375" cy="581025"/>
          </a:xfrm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16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en-US" sz="2400" dirty="0"/>
              <a:t>Исходные данные: ускорения при максимально возможных землетрясениях.</a:t>
            </a:r>
          </a:p>
        </p:txBody>
      </p:sp>
      <p:sp>
        <p:nvSpPr>
          <p:cNvPr id="122883" name="Rectangle 3"/>
          <p:cNvSpPr>
            <a:spLocks noChangeArrowheads="1"/>
          </p:cNvSpPr>
          <p:nvPr/>
        </p:nvSpPr>
        <p:spPr bwMode="auto">
          <a:xfrm>
            <a:off x="1524000" y="2068514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4" t="4787" r="3862" b="20056"/>
          <a:stretch>
            <a:fillRect/>
          </a:stretch>
        </p:blipFill>
        <p:spPr bwMode="auto">
          <a:xfrm>
            <a:off x="2292351" y="279401"/>
            <a:ext cx="7853363" cy="528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6814" t="4787" r="3862" b="200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1421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21DD39E-39BD-4EB6-93D1-CA307AFCA95F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23905" name="Rectangle 1"/>
          <p:cNvSpPr>
            <a:spLocks noChangeArrowheads="1"/>
          </p:cNvSpPr>
          <p:nvPr/>
        </p:nvSpPr>
        <p:spPr bwMode="auto">
          <a:xfrm>
            <a:off x="1524000" y="1658939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6005514" y="4741863"/>
            <a:ext cx="18097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ru-RU" altLang="en-US" sz="1000">
                <a:cs typeface="Times New Roman" panose="02020603050405020304" pitchFamily="18" charset="0"/>
              </a:rPr>
              <a:t/>
            </a:r>
            <a:br>
              <a:rPr lang="ru-RU" altLang="en-US" sz="1000">
                <a:cs typeface="Times New Roman" panose="02020603050405020304" pitchFamily="18" charset="0"/>
              </a:rPr>
            </a:br>
            <a:endParaRPr lang="ru-RU" altLang="en-US" sz="1000">
              <a:cs typeface="Times New Roman" panose="02020603050405020304" pitchFamily="18" charset="0"/>
            </a:endParaRPr>
          </a:p>
        </p:txBody>
      </p:sp>
      <p:sp>
        <p:nvSpPr>
          <p:cNvPr id="123907" name="Text Box 3"/>
          <p:cNvSpPr txBox="1">
            <a:spLocks noChangeArrowheads="1"/>
          </p:cNvSpPr>
          <p:nvPr/>
        </p:nvSpPr>
        <p:spPr bwMode="auto">
          <a:xfrm>
            <a:off x="1820864" y="5408613"/>
            <a:ext cx="8664575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ru-RU" altLang="en-US" sz="2400" dirty="0">
                <a:latin typeface="+mn-lt"/>
              </a:rPr>
              <a:t>Вычислено поле максимального балла землетрясений</a:t>
            </a:r>
          </a:p>
          <a:p>
            <a:pPr algn="ctr">
              <a:buClrTx/>
              <a:buFontTx/>
              <a:buNone/>
            </a:pPr>
            <a:r>
              <a:rPr lang="ru-RU" altLang="en-US" sz="2400" dirty="0">
                <a:latin typeface="+mn-lt"/>
              </a:rPr>
              <a:t> </a:t>
            </a:r>
            <a:r>
              <a:rPr lang="en-US" altLang="en-US" sz="2400" i="1" dirty="0">
                <a:latin typeface="+mn-lt"/>
              </a:rPr>
              <a:t>I</a:t>
            </a:r>
            <a:r>
              <a:rPr lang="ru-RU" altLang="en-US" sz="2400" dirty="0">
                <a:latin typeface="+mn-lt"/>
              </a:rPr>
              <a:t>=(</a:t>
            </a:r>
            <a:r>
              <a:rPr lang="en-US" altLang="en-US" sz="2400" dirty="0" err="1">
                <a:latin typeface="+mn-lt"/>
              </a:rPr>
              <a:t>lg</a:t>
            </a:r>
            <a:r>
              <a:rPr lang="en-US" altLang="en-US" sz="2400" i="1" dirty="0" err="1">
                <a:latin typeface="+mn-lt"/>
              </a:rPr>
              <a:t>A</a:t>
            </a:r>
            <a:r>
              <a:rPr lang="ru-RU" altLang="en-US" sz="2400" dirty="0">
                <a:latin typeface="+mn-lt"/>
              </a:rPr>
              <a:t>-0.014)/0.3 (</a:t>
            </a:r>
            <a:r>
              <a:rPr lang="ru-RU" altLang="en-US" sz="2400" i="1" dirty="0" err="1">
                <a:latin typeface="+mn-lt"/>
              </a:rPr>
              <a:t>Trifunac</a:t>
            </a:r>
            <a:r>
              <a:rPr lang="ru-RU" altLang="en-US" sz="2400" i="1" dirty="0">
                <a:latin typeface="+mn-lt"/>
              </a:rPr>
              <a:t>, M.D. </a:t>
            </a:r>
            <a:r>
              <a:rPr lang="ru-RU" altLang="en-US" sz="2400" i="1" dirty="0" err="1">
                <a:latin typeface="+mn-lt"/>
              </a:rPr>
              <a:t>and</a:t>
            </a:r>
            <a:r>
              <a:rPr lang="ru-RU" altLang="en-US" sz="2400" i="1" dirty="0">
                <a:latin typeface="+mn-lt"/>
              </a:rPr>
              <a:t> </a:t>
            </a:r>
            <a:r>
              <a:rPr lang="ru-RU" altLang="en-US" sz="2400" i="1" dirty="0" err="1">
                <a:latin typeface="+mn-lt"/>
              </a:rPr>
              <a:t>Brady</a:t>
            </a:r>
            <a:r>
              <a:rPr lang="ru-RU" altLang="en-US" sz="2400" i="1" dirty="0">
                <a:latin typeface="+mn-lt"/>
              </a:rPr>
              <a:t>, A.G. 1975</a:t>
            </a:r>
            <a:r>
              <a:rPr lang="ru-RU" altLang="en-US" sz="2400" dirty="0">
                <a:latin typeface="+mn-lt"/>
              </a:rPr>
              <a:t>).</a:t>
            </a:r>
            <a:r>
              <a:rPr lang="ru-RU" altLang="en-US" sz="2400" b="1" dirty="0">
                <a:latin typeface="+mn-lt"/>
              </a:rPr>
              <a:t> 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1524000" y="1768475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4265" r="1155" b="13376"/>
          <a:stretch>
            <a:fillRect/>
          </a:stretch>
        </p:blipFill>
        <p:spPr bwMode="auto">
          <a:xfrm>
            <a:off x="2451101" y="98425"/>
            <a:ext cx="7650163" cy="537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594" t="4265" r="1155" b="1337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776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BD9C9BC-BCCA-4796-AEFF-BA1E7A4F2350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24929" name="Rectangle 1"/>
          <p:cNvSpPr>
            <a:spLocks noChangeArrowheads="1"/>
          </p:cNvSpPr>
          <p:nvPr/>
        </p:nvSpPr>
        <p:spPr bwMode="auto">
          <a:xfrm>
            <a:off x="1524000" y="1658939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005514" y="4741863"/>
            <a:ext cx="18097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ru-RU" altLang="en-US" sz="1000">
                <a:cs typeface="Times New Roman" panose="02020603050405020304" pitchFamily="18" charset="0"/>
              </a:rPr>
              <a:t/>
            </a:r>
            <a:br>
              <a:rPr lang="ru-RU" altLang="en-US" sz="1000">
                <a:cs typeface="Times New Roman" panose="02020603050405020304" pitchFamily="18" charset="0"/>
              </a:rPr>
            </a:br>
            <a:endParaRPr lang="ru-RU" altLang="en-US" sz="1000">
              <a:cs typeface="Times New Roman" panose="02020603050405020304" pitchFamily="18" charset="0"/>
            </a:endParaRPr>
          </a:p>
        </p:txBody>
      </p:sp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1524000" y="1768475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t="20753" r="18712" b="15697"/>
          <a:stretch>
            <a:fillRect/>
          </a:stretch>
        </p:blipFill>
        <p:spPr bwMode="auto">
          <a:xfrm>
            <a:off x="1774825" y="323850"/>
            <a:ext cx="8642350" cy="533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6953" t="20753" r="18712" b="156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4345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Афтершоки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Афтершоки</a:t>
            </a:r>
            <a:r>
              <a:rPr lang="ru-RU" dirty="0"/>
              <a:t> – это повторные толчки, возникающих после землетрясения вследствие перераспределения напряжений в его очаге, вызванного неравномерным скольжением по </a:t>
            </a:r>
            <a:r>
              <a:rPr lang="ru-RU" dirty="0" smtClean="0"/>
              <a:t>разлому.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9727E64-4C53-42EE-9DF3-8D4E4DDE464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25953" name="Rectangle 1"/>
          <p:cNvSpPr>
            <a:spLocks noChangeArrowheads="1"/>
          </p:cNvSpPr>
          <p:nvPr/>
        </p:nvSpPr>
        <p:spPr bwMode="auto">
          <a:xfrm>
            <a:off x="1524000" y="1658939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6005514" y="4741863"/>
            <a:ext cx="18097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ru-RU" altLang="en-US" sz="1000">
                <a:cs typeface="Times New Roman" panose="02020603050405020304" pitchFamily="18" charset="0"/>
              </a:rPr>
              <a:t/>
            </a:r>
            <a:br>
              <a:rPr lang="ru-RU" altLang="en-US" sz="1000">
                <a:cs typeface="Times New Roman" panose="02020603050405020304" pitchFamily="18" charset="0"/>
              </a:rPr>
            </a:br>
            <a:endParaRPr lang="ru-RU" altLang="en-US" sz="1000">
              <a:cs typeface="Times New Roman" panose="02020603050405020304" pitchFamily="18" charset="0"/>
            </a:endParaRPr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1685926" y="5408613"/>
            <a:ext cx="8982075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ru-RU" altLang="en-US" sz="2000"/>
              <a:t>Вычисленное по таблице поле доли сильных разрушений от максимальных  землетрясений.</a:t>
            </a:r>
            <a:r>
              <a:rPr lang="ru-RU" altLang="en-US" sz="2000" b="1"/>
              <a:t> </a:t>
            </a:r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1524000" y="1768475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1524000" y="1450975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59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0" t="5118" r="2573" b="13808"/>
          <a:stretch>
            <a:fillRect/>
          </a:stretch>
        </p:blipFill>
        <p:spPr bwMode="auto">
          <a:xfrm>
            <a:off x="3805239" y="635000"/>
            <a:ext cx="6835775" cy="482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2470" t="5118" r="2573" b="1380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5959" name="Line 7"/>
          <p:cNvSpPr>
            <a:spLocks noChangeShapeType="1"/>
          </p:cNvSpPr>
          <p:nvPr/>
        </p:nvSpPr>
        <p:spPr bwMode="auto">
          <a:xfrm flipH="1">
            <a:off x="2030414" y="1411288"/>
            <a:ext cx="22225" cy="346710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0" name="Line 8"/>
          <p:cNvSpPr>
            <a:spLocks noChangeShapeType="1"/>
          </p:cNvSpPr>
          <p:nvPr/>
        </p:nvSpPr>
        <p:spPr bwMode="auto">
          <a:xfrm>
            <a:off x="2043113" y="4860925"/>
            <a:ext cx="1230312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1" name="Text Box 9"/>
          <p:cNvSpPr txBox="1">
            <a:spLocks noChangeArrowheads="1"/>
          </p:cNvSpPr>
          <p:nvPr/>
        </p:nvSpPr>
        <p:spPr bwMode="auto">
          <a:xfrm>
            <a:off x="1951038" y="4860925"/>
            <a:ext cx="1263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6   7   8   9</a:t>
            </a:r>
          </a:p>
        </p:txBody>
      </p:sp>
      <p:sp>
        <p:nvSpPr>
          <p:cNvPr id="125962" name="Text Box 10"/>
          <p:cNvSpPr txBox="1">
            <a:spLocks noChangeArrowheads="1"/>
          </p:cNvSpPr>
          <p:nvPr/>
        </p:nvSpPr>
        <p:spPr bwMode="auto">
          <a:xfrm>
            <a:off x="1582738" y="3852864"/>
            <a:ext cx="43823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5963" name="Text Box 11"/>
          <p:cNvSpPr txBox="1">
            <a:spLocks noChangeArrowheads="1"/>
          </p:cNvSpPr>
          <p:nvPr/>
        </p:nvSpPr>
        <p:spPr bwMode="auto">
          <a:xfrm>
            <a:off x="1581150" y="3155951"/>
            <a:ext cx="43823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20</a:t>
            </a:r>
          </a:p>
        </p:txBody>
      </p:sp>
      <p:sp>
        <p:nvSpPr>
          <p:cNvPr id="125964" name="Text Box 12"/>
          <p:cNvSpPr txBox="1">
            <a:spLocks noChangeArrowheads="1"/>
          </p:cNvSpPr>
          <p:nvPr/>
        </p:nvSpPr>
        <p:spPr bwMode="auto">
          <a:xfrm>
            <a:off x="1589088" y="2430464"/>
            <a:ext cx="43823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30</a:t>
            </a:r>
          </a:p>
        </p:txBody>
      </p:sp>
      <p:sp>
        <p:nvSpPr>
          <p:cNvPr id="125965" name="Text Box 13"/>
          <p:cNvSpPr txBox="1">
            <a:spLocks noChangeArrowheads="1"/>
          </p:cNvSpPr>
          <p:nvPr/>
        </p:nvSpPr>
        <p:spPr bwMode="auto">
          <a:xfrm>
            <a:off x="1587500" y="1704976"/>
            <a:ext cx="43823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40</a:t>
            </a:r>
          </a:p>
        </p:txBody>
      </p:sp>
      <p:sp>
        <p:nvSpPr>
          <p:cNvPr id="125966" name="Line 14"/>
          <p:cNvSpPr>
            <a:spLocks noChangeShapeType="1"/>
          </p:cNvSpPr>
          <p:nvPr/>
        </p:nvSpPr>
        <p:spPr bwMode="auto">
          <a:xfrm flipV="1">
            <a:off x="2043113" y="4641851"/>
            <a:ext cx="354012" cy="220663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7" name="Line 15"/>
          <p:cNvSpPr>
            <a:spLocks noChangeShapeType="1"/>
          </p:cNvSpPr>
          <p:nvPr/>
        </p:nvSpPr>
        <p:spPr bwMode="auto">
          <a:xfrm flipV="1">
            <a:off x="2397126" y="4071939"/>
            <a:ext cx="346075" cy="573087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8" name="Line 16"/>
          <p:cNvSpPr>
            <a:spLocks noChangeShapeType="1"/>
          </p:cNvSpPr>
          <p:nvPr/>
        </p:nvSpPr>
        <p:spPr bwMode="auto">
          <a:xfrm flipV="1">
            <a:off x="2743200" y="2200275"/>
            <a:ext cx="312738" cy="1874838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9" name="Text Box 17"/>
          <p:cNvSpPr txBox="1">
            <a:spLocks noChangeArrowheads="1"/>
          </p:cNvSpPr>
          <p:nvPr/>
        </p:nvSpPr>
        <p:spPr bwMode="auto">
          <a:xfrm>
            <a:off x="3243264" y="4656138"/>
            <a:ext cx="25082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000" b="1" i="1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I</a:t>
            </a:r>
          </a:p>
        </p:txBody>
      </p:sp>
      <p:sp>
        <p:nvSpPr>
          <p:cNvPr id="125970" name="Text Box 18"/>
          <p:cNvSpPr txBox="1">
            <a:spLocks noChangeArrowheads="1"/>
          </p:cNvSpPr>
          <p:nvPr/>
        </p:nvSpPr>
        <p:spPr bwMode="auto">
          <a:xfrm>
            <a:off x="2051051" y="1411288"/>
            <a:ext cx="59372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000" b="1" i="1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D%</a:t>
            </a:r>
          </a:p>
        </p:txBody>
      </p:sp>
      <p:sp>
        <p:nvSpPr>
          <p:cNvPr id="125971" name="Rectangle 19"/>
          <p:cNvSpPr>
            <a:spLocks noChangeArrowheads="1"/>
          </p:cNvSpPr>
          <p:nvPr/>
        </p:nvSpPr>
        <p:spPr bwMode="auto">
          <a:xfrm>
            <a:off x="1462087" y="423863"/>
            <a:ext cx="2480272" cy="879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5000"/>
              </a:lnSpc>
              <a:buClrTx/>
              <a:buFontTx/>
              <a:buNone/>
            </a:pPr>
            <a:r>
              <a:rPr lang="ru-RU" altLang="en-US" sz="2000" b="1">
                <a:cs typeface="Arial" panose="020B0604020202020204" pitchFamily="34" charset="0"/>
              </a:rPr>
              <a:t>Функция</a:t>
            </a:r>
          </a:p>
          <a:p>
            <a:pPr>
              <a:lnSpc>
                <a:spcPct val="85000"/>
              </a:lnSpc>
              <a:buClrTx/>
              <a:buFontTx/>
              <a:buNone/>
            </a:pPr>
            <a:r>
              <a:rPr lang="ru-RU" altLang="en-US" sz="2000" b="1">
                <a:cs typeface="Arial" panose="020B0604020202020204" pitchFamily="34" charset="0"/>
              </a:rPr>
              <a:t>уязвимости</a:t>
            </a:r>
            <a:r>
              <a:rPr lang="en-US" altLang="en-US" sz="2000" b="1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85000"/>
              </a:lnSpc>
              <a:buClrTx/>
              <a:buFontTx/>
              <a:buNone/>
            </a:pPr>
            <a:r>
              <a:rPr lang="ru-RU" altLang="en-US" sz="2000" b="1">
                <a:cs typeface="Arial" panose="020B0604020202020204" pitchFamily="34" charset="0"/>
              </a:rPr>
              <a:t>Для построек </a:t>
            </a:r>
            <a:r>
              <a:rPr lang="en-US" altLang="en-US" sz="2000" b="1">
                <a:cs typeface="Arial" panose="020B0604020202020204" pitchFamily="34" charset="0"/>
              </a:rPr>
              <a:t>7KP</a:t>
            </a: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412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33F8B87-E590-4A5B-9474-FDAC161AFF81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26977" name="Rectangle 1"/>
          <p:cNvSpPr>
            <a:spLocks noGrp="1" noChangeArrowheads="1"/>
          </p:cNvSpPr>
          <p:nvPr>
            <p:ph type="title"/>
          </p:nvPr>
        </p:nvSpPr>
        <p:spPr>
          <a:xfrm>
            <a:off x="389076" y="301900"/>
            <a:ext cx="11498124" cy="5691395"/>
          </a:xfrm>
          <a:ln/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1463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en-US" sz="2400" b="1" dirty="0">
                <a:latin typeface="+mn-lt"/>
              </a:rPr>
              <a:t>Окончательный результат:</a:t>
            </a:r>
            <a:r>
              <a:rPr lang="ru-RU" altLang="en-US" sz="2400" dirty="0">
                <a:latin typeface="+mn-lt"/>
              </a:rPr>
              <a:t> доли разрушения застройки в 5 км окрестностях городов с населением более 100 000 человек</a:t>
            </a:r>
            <a:r>
              <a:rPr lang="ru-RU" altLang="en-US" sz="2400" dirty="0" smtClean="0">
                <a:latin typeface="+mn-lt"/>
              </a:rPr>
              <a:t>.</a:t>
            </a:r>
            <a:r>
              <a:rPr lang="ru-RU" altLang="en-US" sz="2400" dirty="0">
                <a:latin typeface="+mn-lt"/>
              </a:rPr>
              <a:t/>
            </a:r>
            <a:br>
              <a:rPr lang="ru-RU" altLang="en-US" sz="2400" dirty="0">
                <a:latin typeface="+mn-lt"/>
              </a:rPr>
            </a:br>
            <a:r>
              <a:rPr lang="ru-RU" altLang="en-US" sz="2400" dirty="0">
                <a:latin typeface="+mn-lt"/>
              </a:rPr>
              <a:t/>
            </a:r>
            <a:br>
              <a:rPr lang="ru-RU" altLang="en-US" sz="2400" dirty="0">
                <a:latin typeface="+mn-lt"/>
              </a:rPr>
            </a:br>
            <a:r>
              <a:rPr lang="ru-RU" altLang="en-US" sz="2400" dirty="0">
                <a:latin typeface="+mn-lt"/>
              </a:rPr>
              <a:t>Алгоритм:</a:t>
            </a:r>
            <a:br>
              <a:rPr lang="ru-RU" altLang="en-US" sz="2400" dirty="0">
                <a:latin typeface="+mn-lt"/>
              </a:rPr>
            </a:br>
            <a:r>
              <a:rPr lang="ru-RU" altLang="en-US" sz="2400" dirty="0">
                <a:latin typeface="+mn-lt"/>
              </a:rPr>
              <a:t>1</a:t>
            </a:r>
            <a:r>
              <a:rPr lang="ru-RU" altLang="en-US" sz="2400" dirty="0" smtClean="0">
                <a:latin typeface="+mn-lt"/>
              </a:rPr>
              <a:t>.</a:t>
            </a:r>
            <a:r>
              <a:rPr lang="en-US" altLang="en-US" sz="2400" dirty="0" smtClean="0">
                <a:latin typeface="+mn-lt"/>
              </a:rPr>
              <a:t> </a:t>
            </a:r>
            <a:r>
              <a:rPr lang="ru-RU" altLang="en-US" sz="2400" dirty="0" smtClean="0">
                <a:latin typeface="+mn-lt"/>
              </a:rPr>
              <a:t>Построить </a:t>
            </a:r>
            <a:r>
              <a:rPr lang="ru-RU" altLang="en-US" sz="2400" dirty="0">
                <a:latin typeface="+mn-lt"/>
              </a:rPr>
              <a:t>буферные объектов. Буферные зоны в данном случае </a:t>
            </a:r>
            <a:r>
              <a:rPr lang="ru-RU" altLang="en-US" sz="2400" dirty="0" smtClean="0">
                <a:latin typeface="+mn-lt"/>
              </a:rPr>
              <a:t>представляют</a:t>
            </a:r>
            <a:r>
              <a:rPr lang="en-US" altLang="en-US" sz="2400" dirty="0" smtClean="0">
                <a:latin typeface="+mn-lt"/>
              </a:rPr>
              <a:t> </a:t>
            </a:r>
            <a:r>
              <a:rPr lang="ru-RU" altLang="en-US" sz="2400" dirty="0" smtClean="0">
                <a:latin typeface="+mn-lt"/>
              </a:rPr>
              <a:t>собой </a:t>
            </a:r>
            <a:r>
              <a:rPr lang="ru-RU" altLang="en-US" sz="2400" dirty="0">
                <a:latin typeface="+mn-lt"/>
              </a:rPr>
              <a:t>окружности радиуса </a:t>
            </a:r>
            <a:r>
              <a:rPr lang="ru-RU" altLang="en-US" sz="2400" i="1" dirty="0">
                <a:latin typeface="+mn-lt"/>
              </a:rPr>
              <a:t>R</a:t>
            </a:r>
            <a:r>
              <a:rPr lang="ru-RU" altLang="en-US" sz="2400" dirty="0">
                <a:latin typeface="+mn-lt"/>
              </a:rPr>
              <a:t>=5 км,  центрами которых являются координаты городов. </a:t>
            </a:r>
            <a:br>
              <a:rPr lang="ru-RU" altLang="en-US" sz="2400" dirty="0">
                <a:latin typeface="+mn-lt"/>
              </a:rPr>
            </a:br>
            <a:r>
              <a:rPr lang="ru-RU" altLang="en-US" sz="2400" dirty="0">
                <a:latin typeface="+mn-lt"/>
              </a:rPr>
              <a:t>2</a:t>
            </a:r>
            <a:r>
              <a:rPr lang="ru-RU" altLang="en-US" sz="2400" dirty="0" smtClean="0">
                <a:latin typeface="+mn-lt"/>
              </a:rPr>
              <a:t>.</a:t>
            </a:r>
            <a:r>
              <a:rPr lang="en-US" altLang="en-US" sz="2400" dirty="0" smtClean="0">
                <a:latin typeface="+mn-lt"/>
              </a:rPr>
              <a:t> </a:t>
            </a:r>
            <a:r>
              <a:rPr lang="ru-RU" altLang="en-US" sz="2400" dirty="0" smtClean="0">
                <a:latin typeface="+mn-lt"/>
              </a:rPr>
              <a:t>Оценить </a:t>
            </a:r>
            <a:r>
              <a:rPr lang="ru-RU" altLang="en-US" sz="2400" dirty="0">
                <a:latin typeface="+mn-lt"/>
              </a:rPr>
              <a:t>среднюю долю разрушений внутри буферных зон. Полагая </a:t>
            </a:r>
            <a:r>
              <a:rPr lang="ru-RU" altLang="en-US" sz="2400" dirty="0" smtClean="0">
                <a:latin typeface="+mn-lt"/>
              </a:rPr>
              <a:t>застройку</a:t>
            </a:r>
            <a:r>
              <a:rPr lang="en-US" altLang="en-US" sz="2400" dirty="0" smtClean="0">
                <a:latin typeface="+mn-lt"/>
              </a:rPr>
              <a:t> </a:t>
            </a:r>
            <a:r>
              <a:rPr lang="ru-RU" altLang="en-US" sz="2400" dirty="0" smtClean="0">
                <a:latin typeface="+mn-lt"/>
              </a:rPr>
              <a:t>сооружениями </a:t>
            </a:r>
            <a:r>
              <a:rPr lang="ru-RU" altLang="en-US" sz="2400" dirty="0">
                <a:latin typeface="+mn-lt"/>
              </a:rPr>
              <a:t>типа 7КП </a:t>
            </a:r>
            <a:r>
              <a:rPr lang="ru-RU" altLang="en-US" sz="2400" dirty="0" smtClean="0">
                <a:latin typeface="+mn-lt"/>
              </a:rPr>
              <a:t>однородной </a:t>
            </a:r>
            <a:r>
              <a:rPr lang="ru-RU" altLang="en-US" sz="2400" dirty="0">
                <a:latin typeface="+mn-lt"/>
              </a:rPr>
              <a:t>для выбранного размера зоны, можно принять результат в качестве оценки ущерба от максимального землетрясения</a:t>
            </a:r>
            <a:r>
              <a:rPr lang="ru-RU" altLang="en-US" sz="2400" dirty="0" smtClean="0">
                <a:latin typeface="+mn-lt"/>
              </a:rPr>
              <a:t>.</a:t>
            </a:r>
            <a:r>
              <a:rPr lang="ru-RU" altLang="en-US" sz="2400" dirty="0">
                <a:latin typeface="+mn-lt"/>
              </a:rPr>
              <a:t/>
            </a:r>
            <a:br>
              <a:rPr lang="ru-RU" altLang="en-US" sz="2400" dirty="0">
                <a:latin typeface="+mn-lt"/>
              </a:rPr>
            </a:br>
            <a:r>
              <a:rPr lang="ru-RU" altLang="en-US" sz="2400" dirty="0">
                <a:latin typeface="+mn-lt"/>
              </a:rPr>
              <a:t/>
            </a:r>
            <a:br>
              <a:rPr lang="ru-RU" altLang="en-US" sz="2400" dirty="0">
                <a:latin typeface="+mn-lt"/>
              </a:rPr>
            </a:br>
            <a:r>
              <a:rPr lang="ru-RU" altLang="en-US" sz="2400" dirty="0" smtClean="0">
                <a:latin typeface="+mn-lt"/>
              </a:rPr>
              <a:t>Аналогичные </a:t>
            </a:r>
            <a:r>
              <a:rPr lang="ru-RU" altLang="en-US" sz="2400" dirty="0">
                <a:latin typeface="+mn-lt"/>
              </a:rPr>
              <a:t>оценки могут быть вычислены для буферных зон других географических объектов: линий (например, застройка вдоль транспортных магистралей) или полигонов (например, застройка в некоторой административной единице</a:t>
            </a:r>
            <a:r>
              <a:rPr lang="ru-RU" altLang="en-US" sz="2400" dirty="0" smtClean="0">
                <a:latin typeface="+mn-lt"/>
              </a:rPr>
              <a:t>).</a:t>
            </a:r>
            <a:endParaRPr lang="ru-RU" altLang="en-US" sz="2400" dirty="0">
              <a:latin typeface="+mn-lt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52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3D323E-F896-4C45-B502-4E6C2ED0DF23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1524000" y="1658939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6005514" y="4741863"/>
            <a:ext cx="18097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ru-RU" altLang="en-US" sz="1000">
                <a:cs typeface="Times New Roman" panose="02020603050405020304" pitchFamily="18" charset="0"/>
              </a:rPr>
              <a:t/>
            </a:r>
            <a:br>
              <a:rPr lang="ru-RU" altLang="en-US" sz="1000">
                <a:cs typeface="Times New Roman" panose="02020603050405020304" pitchFamily="18" charset="0"/>
              </a:rPr>
            </a:br>
            <a:endParaRPr lang="ru-RU" altLang="en-US" sz="1000">
              <a:cs typeface="Times New Roman" panose="02020603050405020304" pitchFamily="18" charset="0"/>
            </a:endParaRPr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824947" y="5208916"/>
            <a:ext cx="11022496" cy="103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5000"/>
              </a:lnSpc>
              <a:buClrTx/>
              <a:buFontTx/>
              <a:buNone/>
            </a:pPr>
            <a:r>
              <a:rPr lang="ru-RU" altLang="en-US" sz="2400" dirty="0">
                <a:latin typeface="+mn-lt"/>
              </a:rPr>
              <a:t>Сеточный слой </a:t>
            </a:r>
            <a:r>
              <a:rPr lang="ru-RU" altLang="en-US" sz="2400" dirty="0" smtClean="0">
                <a:latin typeface="+mn-lt"/>
              </a:rPr>
              <a:t>разрушений </a:t>
            </a:r>
            <a:r>
              <a:rPr lang="ru-RU" altLang="en-US" sz="2400" dirty="0">
                <a:latin typeface="+mn-lt"/>
              </a:rPr>
              <a:t>построек 7КП в процентах, </a:t>
            </a:r>
          </a:p>
          <a:p>
            <a:pPr>
              <a:lnSpc>
                <a:spcPct val="85000"/>
              </a:lnSpc>
              <a:buClrTx/>
              <a:buFontTx/>
              <a:buNone/>
            </a:pPr>
            <a:r>
              <a:rPr lang="ru-RU" altLang="en-US" sz="2400" dirty="0">
                <a:latin typeface="+mn-lt"/>
              </a:rPr>
              <a:t>величинами кружков обозначены значения разрушений для городов. Внизу дано значение доли разрушения в г. Дербент, равное 27%.</a:t>
            </a:r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1524000" y="1768475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80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2"/>
          <a:stretch>
            <a:fillRect/>
          </a:stretch>
        </p:blipFill>
        <p:spPr bwMode="auto">
          <a:xfrm>
            <a:off x="2046288" y="98426"/>
            <a:ext cx="828040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527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Нижний колонтитул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568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среднесрочного прогноза</a:t>
            </a:r>
            <a:endParaRPr lang="en-US" dirty="0"/>
          </a:p>
        </p:txBody>
      </p:sp>
      <p:pic>
        <p:nvPicPr>
          <p:cNvPr id="2050" name="Picture 2" descr="Предвестники землетрясения . 6 Кбай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67" y="1690688"/>
            <a:ext cx="3581400" cy="47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06432" y="1690688"/>
            <a:ext cx="644736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—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изменения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концентрации радона в термоминеральной воде Ташкентского артезианского бассейна в скважинах над очагом Ташкентского землетрясения 1966 г., точки - моменты замеров содержания радона, I - IV - стадии деформирования очаговой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области,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вертикальные отрезки - моменты возникновения главного землетрясения и его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афтершоков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; 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b и c - изменение температуры  (b) и напора термальной воды (c), изливавшейся из скважины вблизи очаговой области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Сарыкамышского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землетрясения 1970 г. (вертикальные стрелки) в Киргизии, на побережье озера Иссык-Куль (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Уломов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, 1971).</a:t>
            </a:r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Корреляция шумов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187" y="0"/>
            <a:ext cx="4905938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2669" y="1801003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/>
              <a:t>Графики</a:t>
            </a:r>
            <a:r>
              <a:rPr lang="en-US" sz="2000" dirty="0"/>
              <a:t>  16  </a:t>
            </a:r>
            <a:r>
              <a:rPr lang="en-US" sz="2000" dirty="0" err="1"/>
              <a:t>временных</a:t>
            </a:r>
            <a:r>
              <a:rPr lang="en-US" sz="2000" dirty="0"/>
              <a:t>  </a:t>
            </a:r>
            <a:r>
              <a:rPr lang="en-US" sz="2000" dirty="0" err="1"/>
              <a:t>рядов</a:t>
            </a:r>
            <a:r>
              <a:rPr lang="en-US" sz="2000" dirty="0"/>
              <a:t>  </a:t>
            </a:r>
            <a:r>
              <a:rPr lang="en-US" sz="2000" dirty="0" err="1"/>
              <a:t>мониторинга</a:t>
            </a:r>
            <a:r>
              <a:rPr lang="en-US" sz="2000" dirty="0"/>
              <a:t>  </a:t>
            </a:r>
            <a:r>
              <a:rPr lang="en-US" sz="2000" dirty="0" err="1"/>
              <a:t>гидрогеохимических</a:t>
            </a:r>
            <a:r>
              <a:rPr lang="en-US" sz="2000" dirty="0"/>
              <a:t>  </a:t>
            </a:r>
            <a:r>
              <a:rPr lang="en-US" sz="2000" dirty="0" err="1"/>
              <a:t>показателей</a:t>
            </a:r>
            <a:r>
              <a:rPr lang="en-US" sz="2000" dirty="0"/>
              <a:t>  </a:t>
            </a:r>
            <a:r>
              <a:rPr lang="en-US" sz="2000" dirty="0" err="1"/>
              <a:t>на</a:t>
            </a:r>
            <a:r>
              <a:rPr lang="en-US" sz="2000" dirty="0"/>
              <a:t>  </a:t>
            </a:r>
            <a:r>
              <a:rPr lang="en-US" sz="2000" dirty="0" err="1"/>
              <a:t>системе</a:t>
            </a:r>
            <a:r>
              <a:rPr lang="en-US" sz="2000" dirty="0"/>
              <a:t>  </a:t>
            </a:r>
            <a:r>
              <a:rPr lang="en-US" sz="2000" dirty="0" err="1"/>
              <a:t>скважин</a:t>
            </a:r>
            <a:r>
              <a:rPr lang="en-US" sz="2000" dirty="0"/>
              <a:t>  и  </a:t>
            </a:r>
            <a:r>
              <a:rPr lang="en-US" sz="2000" dirty="0" err="1"/>
              <a:t>источников</a:t>
            </a:r>
            <a:r>
              <a:rPr lang="en-US" sz="2000" dirty="0"/>
              <a:t> </a:t>
            </a:r>
            <a:r>
              <a:rPr lang="en-US" sz="2000" dirty="0" err="1" smtClean="0"/>
              <a:t>на</a:t>
            </a:r>
            <a:r>
              <a:rPr lang="en-US" sz="2000" dirty="0" smtClean="0"/>
              <a:t>  </a:t>
            </a:r>
            <a:r>
              <a:rPr lang="en-US" sz="2000" dirty="0" err="1"/>
              <a:t>Камчатке</a:t>
            </a:r>
            <a:r>
              <a:rPr lang="en-US" sz="2000" dirty="0"/>
              <a:t>.  </a:t>
            </a:r>
            <a:r>
              <a:rPr lang="en-US" sz="2000" dirty="0" err="1"/>
              <a:t>Первый</a:t>
            </a:r>
            <a:r>
              <a:rPr lang="en-US" sz="2000" dirty="0"/>
              <a:t>  </a:t>
            </a:r>
            <a:r>
              <a:rPr lang="en-US" sz="2000" dirty="0" err="1"/>
              <a:t>отсчет</a:t>
            </a:r>
            <a:r>
              <a:rPr lang="en-US" sz="2000" dirty="0"/>
              <a:t>  –  03.01.1986,  </a:t>
            </a:r>
            <a:r>
              <a:rPr lang="en-US" sz="2000" dirty="0" err="1"/>
              <a:t>последний</a:t>
            </a:r>
            <a:r>
              <a:rPr lang="en-US" sz="2000" dirty="0"/>
              <a:t>  –  28.09.1992,  </a:t>
            </a:r>
            <a:r>
              <a:rPr lang="en-US" sz="2000" dirty="0" err="1"/>
              <a:t>интервал</a:t>
            </a:r>
            <a:r>
              <a:rPr lang="en-US" sz="2000" dirty="0"/>
              <a:t>  </a:t>
            </a:r>
            <a:r>
              <a:rPr lang="en-US" sz="2000" dirty="0" err="1"/>
              <a:t>взятия</a:t>
            </a:r>
            <a:r>
              <a:rPr lang="en-US" sz="2000" dirty="0"/>
              <a:t>  </a:t>
            </a:r>
            <a:r>
              <a:rPr lang="en-US" sz="2000" dirty="0" err="1"/>
              <a:t>отсчетов</a:t>
            </a:r>
            <a:r>
              <a:rPr lang="en-US" sz="2000" dirty="0"/>
              <a:t>  –  3  </a:t>
            </a:r>
            <a:r>
              <a:rPr lang="en-US" sz="2000" dirty="0" err="1"/>
              <a:t>суток</a:t>
            </a:r>
            <a:r>
              <a:rPr lang="en-US" sz="2000" dirty="0"/>
              <a:t>,  </a:t>
            </a:r>
            <a:r>
              <a:rPr lang="en-US" sz="2000" dirty="0" err="1"/>
              <a:t>общее</a:t>
            </a:r>
            <a:r>
              <a:rPr lang="en-US" sz="2000" dirty="0"/>
              <a:t>  </a:t>
            </a:r>
            <a:r>
              <a:rPr lang="en-US" sz="2000" dirty="0" err="1"/>
              <a:t>число</a:t>
            </a:r>
            <a:r>
              <a:rPr lang="en-US" sz="2000" dirty="0"/>
              <a:t> </a:t>
            </a:r>
            <a:r>
              <a:rPr lang="en-US" sz="2000" dirty="0" err="1" smtClean="0"/>
              <a:t>наблюдений</a:t>
            </a:r>
            <a:r>
              <a:rPr lang="en-US" sz="2000" dirty="0" smtClean="0"/>
              <a:t> </a:t>
            </a:r>
            <a:r>
              <a:rPr lang="en-US" sz="2000" dirty="0"/>
              <a:t>в </a:t>
            </a:r>
            <a:r>
              <a:rPr lang="en-US" sz="2000" dirty="0" err="1"/>
              <a:t>каждом</a:t>
            </a:r>
            <a:r>
              <a:rPr lang="en-US" sz="2000" dirty="0"/>
              <a:t> </a:t>
            </a:r>
            <a:r>
              <a:rPr lang="en-US" sz="2000" dirty="0" err="1"/>
              <a:t>ряду</a:t>
            </a:r>
            <a:r>
              <a:rPr lang="en-US" sz="2000" dirty="0"/>
              <a:t> – 821. </a:t>
            </a:r>
            <a:r>
              <a:rPr lang="en-US" sz="2000" dirty="0" err="1"/>
              <a:t>Группа</a:t>
            </a:r>
            <a:r>
              <a:rPr lang="en-US" sz="2000" dirty="0"/>
              <a:t> (а1)–(а4) – </a:t>
            </a:r>
            <a:r>
              <a:rPr lang="en-US" sz="2000" dirty="0" err="1"/>
              <a:t>концентрация</a:t>
            </a:r>
            <a:r>
              <a:rPr lang="en-US" sz="2000" dirty="0"/>
              <a:t> Cl–, </a:t>
            </a:r>
            <a:r>
              <a:rPr lang="en-US" sz="2000" dirty="0" err="1"/>
              <a:t>группа</a:t>
            </a:r>
            <a:r>
              <a:rPr lang="en-US" sz="2000" dirty="0"/>
              <a:t> (б1)–(б5) – </a:t>
            </a:r>
            <a:r>
              <a:rPr lang="en-US" sz="2000" dirty="0" err="1"/>
              <a:t>концентрация</a:t>
            </a:r>
            <a:r>
              <a:rPr lang="en-US" sz="2000" dirty="0"/>
              <a:t> </a:t>
            </a:r>
            <a:r>
              <a:rPr lang="en-US" sz="2000" dirty="0" err="1"/>
              <a:t>бикарбонатных</a:t>
            </a:r>
            <a:r>
              <a:rPr lang="en-US" sz="2000" dirty="0"/>
              <a:t> </a:t>
            </a:r>
            <a:r>
              <a:rPr lang="en-US" sz="2000" dirty="0" err="1" smtClean="0"/>
              <a:t>ионов</a:t>
            </a:r>
            <a:r>
              <a:rPr lang="en-US" sz="2000" dirty="0" smtClean="0"/>
              <a:t> </a:t>
            </a:r>
            <a:r>
              <a:rPr lang="en-US" sz="2000" dirty="0"/>
              <a:t>HCO</a:t>
            </a:r>
            <a:r>
              <a:rPr lang="en-US" sz="2000" baseline="-25000" dirty="0"/>
              <a:t>3</a:t>
            </a:r>
            <a:r>
              <a:rPr lang="en-US" sz="2000" baseline="30000" dirty="0"/>
              <a:t>–</a:t>
            </a:r>
            <a:r>
              <a:rPr lang="en-US" sz="2000" dirty="0"/>
              <a:t>, </a:t>
            </a:r>
            <a:r>
              <a:rPr lang="en-US" sz="2000" dirty="0" err="1"/>
              <a:t>группа</a:t>
            </a:r>
            <a:r>
              <a:rPr lang="en-US" sz="2000" dirty="0"/>
              <a:t> (в1)–(в4) – </a:t>
            </a:r>
            <a:r>
              <a:rPr lang="en-US" sz="2000" dirty="0" err="1"/>
              <a:t>концентрация</a:t>
            </a:r>
            <a:r>
              <a:rPr lang="en-US" sz="2000" dirty="0"/>
              <a:t> </a:t>
            </a:r>
            <a:r>
              <a:rPr lang="en-US" sz="2000" dirty="0" err="1"/>
              <a:t>кремниевой</a:t>
            </a:r>
            <a:r>
              <a:rPr lang="en-US" sz="2000" dirty="0"/>
              <a:t> </a:t>
            </a:r>
            <a:r>
              <a:rPr lang="en-US" sz="2000" dirty="0" err="1"/>
              <a:t>кислоты</a:t>
            </a:r>
            <a:r>
              <a:rPr lang="en-US" sz="2000" dirty="0"/>
              <a:t> H</a:t>
            </a:r>
            <a:r>
              <a:rPr lang="en-US" sz="2000" baseline="-25000" dirty="0"/>
              <a:t>4</a:t>
            </a:r>
            <a:r>
              <a:rPr lang="en-US" sz="2000" dirty="0"/>
              <a:t>SiO</a:t>
            </a:r>
            <a:r>
              <a:rPr lang="en-US" sz="2000" baseline="-25000" dirty="0"/>
              <a:t>4</a:t>
            </a:r>
            <a:r>
              <a:rPr lang="en-US" sz="2000" dirty="0"/>
              <a:t> в </a:t>
            </a:r>
            <a:r>
              <a:rPr lang="en-US" sz="2000" dirty="0" err="1"/>
              <a:t>подземных</a:t>
            </a:r>
            <a:r>
              <a:rPr lang="en-US" sz="2000" dirty="0"/>
              <a:t> </a:t>
            </a:r>
            <a:r>
              <a:rPr lang="en-US" sz="2000" dirty="0" err="1"/>
              <a:t>водах</a:t>
            </a:r>
            <a:r>
              <a:rPr lang="en-US" sz="2000" dirty="0"/>
              <a:t>. </a:t>
            </a:r>
            <a:r>
              <a:rPr lang="en-US" sz="2000" dirty="0" err="1"/>
              <a:t>Вертикальной</a:t>
            </a:r>
            <a:r>
              <a:rPr lang="en-US" sz="2000" dirty="0"/>
              <a:t> </a:t>
            </a:r>
            <a:r>
              <a:rPr lang="en-US" sz="2000" dirty="0" err="1"/>
              <a:t>линией</a:t>
            </a:r>
            <a:r>
              <a:rPr lang="en-US" sz="2000" dirty="0"/>
              <a:t> </a:t>
            </a:r>
            <a:r>
              <a:rPr lang="en-US" sz="2000" dirty="0" err="1"/>
              <a:t>отмечен</a:t>
            </a:r>
            <a:r>
              <a:rPr lang="en-US" sz="2000" dirty="0"/>
              <a:t> </a:t>
            </a:r>
            <a:r>
              <a:rPr lang="en-US" sz="2000" dirty="0" err="1" smtClean="0"/>
              <a:t>момент</a:t>
            </a:r>
            <a:r>
              <a:rPr lang="ru-RU" sz="2000" dirty="0" smtClean="0"/>
              <a:t> </a:t>
            </a:r>
            <a:r>
              <a:rPr lang="en-US" sz="2000" dirty="0" err="1" smtClean="0"/>
              <a:t>землетрясения</a:t>
            </a:r>
            <a:r>
              <a:rPr lang="en-US" sz="2000" dirty="0" smtClean="0"/>
              <a:t> </a:t>
            </a:r>
            <a:r>
              <a:rPr lang="en-US" sz="2000" dirty="0"/>
              <a:t>M = 7,1 02.03.1992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03" y="109905"/>
            <a:ext cx="9142256" cy="501868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8722" y="5395799"/>
            <a:ext cx="117082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Частотно-временные</a:t>
            </a:r>
            <a:r>
              <a:rPr lang="en-US" sz="2000" dirty="0"/>
              <a:t> </a:t>
            </a:r>
            <a:r>
              <a:rPr lang="en-US" sz="2000" dirty="0" err="1"/>
              <a:t>диаграммы</a:t>
            </a:r>
            <a:r>
              <a:rPr lang="en-US" sz="2000" dirty="0"/>
              <a:t> </a:t>
            </a:r>
            <a:r>
              <a:rPr lang="en-US" sz="2000" dirty="0" err="1"/>
              <a:t>квадрата</a:t>
            </a:r>
            <a:r>
              <a:rPr lang="en-US" sz="2000" dirty="0"/>
              <a:t> </a:t>
            </a:r>
            <a:r>
              <a:rPr lang="en-US" sz="2000" dirty="0" err="1"/>
              <a:t>максимальной</a:t>
            </a:r>
            <a:r>
              <a:rPr lang="en-US" sz="2000" dirty="0"/>
              <a:t> </a:t>
            </a:r>
            <a:r>
              <a:rPr lang="en-US" sz="2000" dirty="0" err="1"/>
              <a:t>канонической</a:t>
            </a:r>
            <a:r>
              <a:rPr lang="en-US" sz="2000" dirty="0"/>
              <a:t> </a:t>
            </a:r>
            <a:r>
              <a:rPr lang="en-US" sz="2000" dirty="0" err="1"/>
              <a:t>когерентности</a:t>
            </a:r>
            <a:r>
              <a:rPr lang="en-US" sz="2000" dirty="0"/>
              <a:t> </a:t>
            </a:r>
            <a:r>
              <a:rPr lang="en-US" sz="2000" dirty="0" err="1"/>
              <a:t>между</a:t>
            </a:r>
            <a:r>
              <a:rPr lang="en-US" sz="2000" dirty="0"/>
              <a:t> 5-мерным </a:t>
            </a:r>
            <a:r>
              <a:rPr lang="en-US" sz="2000" dirty="0" err="1" smtClean="0"/>
              <a:t>временным</a:t>
            </a:r>
            <a:r>
              <a:rPr lang="ru-RU" sz="2000" dirty="0" smtClean="0"/>
              <a:t> </a:t>
            </a:r>
            <a:r>
              <a:rPr lang="en-US" sz="2000" dirty="0" err="1" smtClean="0"/>
              <a:t>рядом</a:t>
            </a:r>
            <a:r>
              <a:rPr lang="en-US" sz="2000" dirty="0" smtClean="0"/>
              <a:t> </a:t>
            </a:r>
            <a:r>
              <a:rPr lang="en-US" sz="2000" dirty="0" err="1"/>
              <a:t>концентрации</a:t>
            </a:r>
            <a:r>
              <a:rPr lang="en-US" sz="2000" dirty="0"/>
              <a:t> </a:t>
            </a:r>
            <a:r>
              <a:rPr lang="en-US" sz="2000" dirty="0" err="1"/>
              <a:t>бикарбонатных</a:t>
            </a:r>
            <a:r>
              <a:rPr lang="en-US" sz="2000" dirty="0"/>
              <a:t> </a:t>
            </a:r>
            <a:r>
              <a:rPr lang="en-US" sz="2000" dirty="0" err="1"/>
              <a:t>ионов</a:t>
            </a:r>
            <a:r>
              <a:rPr lang="en-US" sz="2000" dirty="0"/>
              <a:t> HCO3–, </a:t>
            </a:r>
            <a:r>
              <a:rPr lang="en-US" sz="2000" dirty="0" err="1"/>
              <a:t>группа</a:t>
            </a:r>
            <a:r>
              <a:rPr lang="en-US" sz="2000" dirty="0"/>
              <a:t> (б1)–(б5)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рис</a:t>
            </a:r>
            <a:r>
              <a:rPr lang="en-US" sz="2000" dirty="0"/>
              <a:t>. 1 и 4-мерным </a:t>
            </a:r>
            <a:r>
              <a:rPr lang="en-US" sz="2000" dirty="0" err="1"/>
              <a:t>временным</a:t>
            </a:r>
            <a:r>
              <a:rPr lang="en-US" sz="2000" dirty="0"/>
              <a:t> </a:t>
            </a:r>
            <a:r>
              <a:rPr lang="en-US" sz="2000" dirty="0" err="1" smtClean="0"/>
              <a:t>рядом</a:t>
            </a:r>
            <a:r>
              <a:rPr lang="ru-RU" sz="2000" dirty="0" smtClean="0"/>
              <a:t> </a:t>
            </a:r>
            <a:r>
              <a:rPr lang="en-US" sz="2000" dirty="0" err="1" smtClean="0"/>
              <a:t>концентрации</a:t>
            </a:r>
            <a:r>
              <a:rPr lang="en-US" sz="2000" dirty="0" smtClean="0"/>
              <a:t> </a:t>
            </a:r>
            <a:r>
              <a:rPr lang="en-US" sz="2000" dirty="0" err="1" smtClean="0"/>
              <a:t>кремниевой</a:t>
            </a:r>
            <a:r>
              <a:rPr lang="en-US" sz="2000" dirty="0" smtClean="0"/>
              <a:t> </a:t>
            </a:r>
            <a:r>
              <a:rPr lang="en-US" sz="2000" dirty="0" err="1"/>
              <a:t>кислоты</a:t>
            </a:r>
            <a:r>
              <a:rPr lang="en-US" sz="2000" dirty="0"/>
              <a:t> </a:t>
            </a:r>
            <a:r>
              <a:rPr lang="en-US" sz="2000" dirty="0" smtClean="0"/>
              <a:t>H</a:t>
            </a:r>
            <a:r>
              <a:rPr lang="ru-RU" sz="2000" smtClean="0"/>
              <a:t>4</a:t>
            </a:r>
            <a:r>
              <a:rPr lang="en-US" sz="2000" smtClean="0"/>
              <a:t>SiO4 </a:t>
            </a:r>
            <a:r>
              <a:rPr lang="en-US" sz="2000" dirty="0"/>
              <a:t>в </a:t>
            </a:r>
            <a:r>
              <a:rPr lang="en-US" sz="2000" dirty="0" err="1"/>
              <a:t>подземных</a:t>
            </a:r>
            <a:r>
              <a:rPr lang="en-US" sz="2000" dirty="0"/>
              <a:t> </a:t>
            </a:r>
            <a:r>
              <a:rPr lang="en-US" sz="2000" dirty="0" err="1"/>
              <a:t>водах</a:t>
            </a:r>
            <a:r>
              <a:rPr lang="en-US" sz="2000" dirty="0"/>
              <a:t>, </a:t>
            </a:r>
            <a:r>
              <a:rPr lang="en-US" sz="2000" dirty="0" err="1"/>
              <a:t>группа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в</a:t>
            </a:r>
            <a:r>
              <a:rPr lang="en-US" sz="2000" dirty="0" smtClean="0"/>
              <a:t>1)–(</a:t>
            </a:r>
            <a:r>
              <a:rPr lang="ru-RU" sz="2000" dirty="0" smtClean="0"/>
              <a:t>в</a:t>
            </a:r>
            <a:r>
              <a:rPr lang="en-US" sz="2000" dirty="0" smtClean="0"/>
              <a:t>4</a:t>
            </a:r>
            <a:r>
              <a:rPr lang="en-US" sz="2000" dirty="0"/>
              <a:t>)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рис</a:t>
            </a:r>
            <a:r>
              <a:rPr lang="en-US" sz="2000" dirty="0"/>
              <a:t>. 1. </a:t>
            </a:r>
            <a:r>
              <a:rPr lang="en-US" sz="2000" dirty="0" err="1"/>
              <a:t>Оценка</a:t>
            </a:r>
            <a:r>
              <a:rPr lang="en-US" sz="2000" dirty="0"/>
              <a:t> в </a:t>
            </a:r>
            <a:r>
              <a:rPr lang="en-US" sz="2000" dirty="0" err="1" smtClean="0"/>
              <a:t>скользящем</a:t>
            </a:r>
            <a:r>
              <a:rPr lang="ru-RU" sz="2000" dirty="0" smtClean="0"/>
              <a:t> </a:t>
            </a:r>
            <a:r>
              <a:rPr lang="en-US" sz="2000" dirty="0" err="1" smtClean="0"/>
              <a:t>временном</a:t>
            </a:r>
            <a:r>
              <a:rPr lang="en-US" sz="2000" dirty="0" smtClean="0"/>
              <a:t> </a:t>
            </a:r>
            <a:r>
              <a:rPr lang="en-US" sz="2000" dirty="0" err="1"/>
              <a:t>окне</a:t>
            </a:r>
            <a:r>
              <a:rPr lang="en-US" sz="2000" dirty="0"/>
              <a:t> </a:t>
            </a:r>
            <a:r>
              <a:rPr lang="en-US" sz="2000" dirty="0" err="1" smtClean="0"/>
              <a:t>длиной</a:t>
            </a:r>
            <a:r>
              <a:rPr lang="ru-RU" sz="2000" dirty="0" smtClean="0"/>
              <a:t> </a:t>
            </a:r>
            <a:r>
              <a:rPr lang="en-US" sz="2000" dirty="0" smtClean="0"/>
              <a:t>100 </a:t>
            </a:r>
            <a:r>
              <a:rPr lang="en-US" sz="2000" dirty="0" err="1"/>
              <a:t>отсчетов</a:t>
            </a:r>
            <a:r>
              <a:rPr lang="en-US" sz="2000" dirty="0"/>
              <a:t> (300 </a:t>
            </a:r>
            <a:r>
              <a:rPr lang="en-US" sz="2000" dirty="0" err="1"/>
              <a:t>суток</a:t>
            </a:r>
            <a:r>
              <a:rPr lang="en-US" sz="2000" dirty="0"/>
              <a:t>), </a:t>
            </a:r>
            <a:r>
              <a:rPr lang="en-US" sz="2000" dirty="0" err="1"/>
              <a:t>векторная</a:t>
            </a:r>
            <a:r>
              <a:rPr lang="en-US" sz="2000" dirty="0"/>
              <a:t> AR(3)-</a:t>
            </a:r>
            <a:r>
              <a:rPr lang="en-US" sz="2000" dirty="0" err="1" smtClean="0"/>
              <a:t>модель</a:t>
            </a:r>
            <a:r>
              <a:rPr lang="ru-RU" sz="2000" dirty="0" smtClean="0"/>
              <a:t>.</a:t>
            </a:r>
            <a:endParaRPr lang="en-US" sz="2000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3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Сеть </a:t>
            </a:r>
            <a:r>
              <a:rPr lang="en-US" dirty="0" smtClean="0"/>
              <a:t>F-net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1710" y="1954834"/>
            <a:ext cx="4462910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73319"/>
            <a:ext cx="4191000" cy="3648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5893904"/>
            <a:ext cx="5888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Станции </a:t>
            </a:r>
            <a:r>
              <a:rPr lang="en-US" dirty="0" smtClean="0"/>
              <a:t>F-net </a:t>
            </a:r>
            <a:r>
              <a:rPr lang="ru-RU" dirty="0" smtClean="0"/>
              <a:t>и два сильнейших землетрясения.</a:t>
            </a:r>
          </a:p>
          <a:p>
            <a:r>
              <a:rPr lang="ru-RU" dirty="0" smtClean="0"/>
              <a:t>Пример сигнала, тренда и шума после вычитания тренда.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Мультифрактальный</a:t>
            </a:r>
            <a:r>
              <a:rPr lang="ru-RU" dirty="0"/>
              <a:t> спектр </a:t>
            </a:r>
            <a:r>
              <a:rPr lang="ru-RU" dirty="0" smtClean="0"/>
              <a:t>сингулярности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3722"/>
            <a:ext cx="4248150" cy="3962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371" y="2173866"/>
            <a:ext cx="4686300" cy="69532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493026" y="3095895"/>
            <a:ext cx="57713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h(t</a:t>
            </a:r>
            <a:r>
              <a:rPr lang="en-US" i="1" dirty="0"/>
              <a:t>)</a:t>
            </a:r>
            <a:r>
              <a:rPr lang="en-US" dirty="0"/>
              <a:t> </a:t>
            </a:r>
            <a:r>
              <a:rPr lang="ru-RU" dirty="0" smtClean="0"/>
              <a:t>– </a:t>
            </a:r>
            <a:r>
              <a:rPr lang="en-US" dirty="0" err="1" smtClean="0"/>
              <a:t>экспонент</a:t>
            </a:r>
            <a:r>
              <a:rPr lang="ru-RU" dirty="0" smtClean="0"/>
              <a:t>а</a:t>
            </a:r>
            <a:r>
              <a:rPr lang="en-US" dirty="0" smtClean="0"/>
              <a:t> </a:t>
            </a:r>
            <a:r>
              <a:rPr lang="en-US" dirty="0" err="1" smtClean="0"/>
              <a:t>Гельдера-Липшица</a:t>
            </a:r>
            <a:endParaRPr lang="ru-RU" dirty="0" smtClean="0"/>
          </a:p>
          <a:p>
            <a:r>
              <a:rPr lang="en-US" i="1" dirty="0"/>
              <a:t>h(t)</a:t>
            </a:r>
            <a:r>
              <a:rPr lang="en-US" dirty="0"/>
              <a:t> = </a:t>
            </a:r>
            <a:r>
              <a:rPr lang="en-US" dirty="0" err="1"/>
              <a:t>const</a:t>
            </a:r>
            <a:r>
              <a:rPr lang="en-US" dirty="0"/>
              <a:t> = </a:t>
            </a:r>
            <a:r>
              <a:rPr lang="en-US" i="1" dirty="0" smtClean="0"/>
              <a:t>H</a:t>
            </a:r>
            <a:r>
              <a:rPr lang="ru-RU" dirty="0" smtClean="0"/>
              <a:t> – параметр </a:t>
            </a:r>
            <a:r>
              <a:rPr lang="ru-RU" dirty="0" err="1" smtClean="0"/>
              <a:t>Херста</a:t>
            </a:r>
            <a:r>
              <a:rPr lang="ru-RU" dirty="0" smtClean="0"/>
              <a:t> (</a:t>
            </a:r>
            <a:r>
              <a:rPr lang="ru-RU" dirty="0" err="1" smtClean="0"/>
              <a:t>монофрактальность</a:t>
            </a:r>
            <a:r>
              <a:rPr lang="ru-RU" dirty="0" smtClean="0"/>
              <a:t>)</a:t>
            </a:r>
          </a:p>
          <a:p>
            <a:r>
              <a:rPr lang="ru-RU" dirty="0" err="1" smtClean="0"/>
              <a:t>Мультифрактальность</a:t>
            </a:r>
            <a:r>
              <a:rPr lang="ru-RU" dirty="0" smtClean="0"/>
              <a:t>:</a:t>
            </a:r>
          </a:p>
          <a:p>
            <a:r>
              <a:rPr lang="en-US" i="1" dirty="0"/>
              <a:t>h(t</a:t>
            </a:r>
            <a:r>
              <a:rPr lang="en-US" i="1" dirty="0" smtClean="0"/>
              <a:t>)</a:t>
            </a:r>
            <a:r>
              <a:rPr lang="ru-RU" i="1" dirty="0" smtClean="0"/>
              <a:t> = </a:t>
            </a:r>
            <a:r>
              <a:rPr lang="el-GR" i="1" dirty="0" smtClean="0"/>
              <a:t>α</a:t>
            </a:r>
            <a:endParaRPr lang="ru-RU" dirty="0" smtClean="0"/>
          </a:p>
          <a:p>
            <a:endParaRPr lang="ru-RU" dirty="0" smtClean="0"/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834" y="4234567"/>
            <a:ext cx="2950680" cy="24736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0661" y="5481461"/>
            <a:ext cx="361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</a:t>
            </a:r>
            <a:r>
              <a:rPr lang="el-GR" i="1" dirty="0" smtClean="0"/>
              <a:t>α</a:t>
            </a:r>
            <a:r>
              <a:rPr lang="ru-RU" dirty="0" smtClean="0"/>
              <a:t> – ширина носителя</a:t>
            </a:r>
          </a:p>
          <a:p>
            <a:r>
              <a:rPr lang="el-GR" i="1" dirty="0" smtClean="0"/>
              <a:t>α</a:t>
            </a:r>
            <a:r>
              <a:rPr lang="ru-RU" i="1" baseline="30000" dirty="0" smtClean="0"/>
              <a:t>*</a:t>
            </a:r>
            <a:r>
              <a:rPr lang="ru-RU" i="1" dirty="0"/>
              <a:t> </a:t>
            </a:r>
            <a:r>
              <a:rPr lang="ru-RU" dirty="0" smtClean="0"/>
              <a:t>– обобщенный параметр </a:t>
            </a:r>
            <a:r>
              <a:rPr lang="ru-RU" dirty="0" err="1" smtClean="0"/>
              <a:t>Херста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1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Карта </a:t>
            </a:r>
            <a:r>
              <a:rPr lang="el-GR" dirty="0"/>
              <a:t>Δ</a:t>
            </a:r>
            <a:r>
              <a:rPr lang="el-GR" i="1" dirty="0"/>
              <a:t>α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38" y="2319751"/>
            <a:ext cx="9477375" cy="4067175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2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Прогноз времени события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1" y="1856447"/>
            <a:ext cx="6070883" cy="43513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086884" y="2017580"/>
            <a:ext cx="42669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Изменения</a:t>
            </a:r>
            <a:r>
              <a:rPr lang="en-US" sz="2400" dirty="0" smtClean="0"/>
              <a:t> </a:t>
            </a:r>
            <a:r>
              <a:rPr lang="en-US" sz="2400" dirty="0" err="1"/>
              <a:t>квадрата</a:t>
            </a:r>
            <a:r>
              <a:rPr lang="en-US" sz="2400" dirty="0"/>
              <a:t> </a:t>
            </a:r>
            <a:r>
              <a:rPr lang="en-US" sz="2400" dirty="0" err="1"/>
              <a:t>коэффициента</a:t>
            </a:r>
            <a:r>
              <a:rPr lang="en-US" sz="2400" dirty="0"/>
              <a:t> </a:t>
            </a:r>
            <a:r>
              <a:rPr lang="en-US" sz="2400" dirty="0" err="1"/>
              <a:t>корреляции</a:t>
            </a:r>
            <a:r>
              <a:rPr lang="en-US" sz="2400" dirty="0"/>
              <a:t> </a:t>
            </a:r>
            <a:r>
              <a:rPr lang="en-US" sz="2400" dirty="0" err="1"/>
              <a:t>между</a:t>
            </a:r>
            <a:r>
              <a:rPr lang="en-US" sz="2400" dirty="0"/>
              <a:t> </a:t>
            </a:r>
            <a:r>
              <a:rPr lang="en-US" sz="2400" dirty="0" err="1"/>
              <a:t>средними</a:t>
            </a:r>
            <a:r>
              <a:rPr lang="en-US" sz="2400" dirty="0"/>
              <a:t> </a:t>
            </a:r>
            <a:r>
              <a:rPr lang="en-US" sz="2400" dirty="0" err="1"/>
              <a:t>по</a:t>
            </a:r>
            <a:r>
              <a:rPr lang="en-US" sz="2400" dirty="0"/>
              <a:t> </a:t>
            </a:r>
            <a:r>
              <a:rPr lang="en-US" sz="2400" dirty="0" err="1"/>
              <a:t>всем</a:t>
            </a:r>
            <a:r>
              <a:rPr lang="en-US" sz="2400" dirty="0"/>
              <a:t> </a:t>
            </a:r>
            <a:r>
              <a:rPr lang="en-US" sz="2400" dirty="0" err="1"/>
              <a:t>станциям</a:t>
            </a:r>
            <a:r>
              <a:rPr lang="en-US" sz="2400" dirty="0"/>
              <a:t> </a:t>
            </a:r>
            <a:r>
              <a:rPr lang="en-US" sz="2400" dirty="0" err="1"/>
              <a:t>сети</a:t>
            </a:r>
            <a:r>
              <a:rPr lang="en-US" sz="2400" dirty="0"/>
              <a:t> </a:t>
            </a:r>
            <a:r>
              <a:rPr lang="en-US" sz="2400" dirty="0" err="1"/>
              <a:t>ежедневными</a:t>
            </a:r>
            <a:r>
              <a:rPr lang="en-US" sz="2400" dirty="0"/>
              <a:t> </a:t>
            </a:r>
            <a:r>
              <a:rPr lang="en-US" sz="2400" dirty="0" err="1"/>
              <a:t>значениями</a:t>
            </a:r>
            <a:r>
              <a:rPr lang="en-US" sz="2400" dirty="0"/>
              <a:t> </a:t>
            </a:r>
            <a:r>
              <a:rPr lang="en-US" sz="2400" dirty="0" err="1" smtClean="0"/>
              <a:t>величин</a:t>
            </a:r>
            <a:r>
              <a:rPr lang="en-US" sz="2400" dirty="0" smtClean="0"/>
              <a:t>  </a:t>
            </a:r>
            <a:r>
              <a:rPr lang="en-US" sz="2400" dirty="0"/>
              <a:t>α  и  Δα*  в  </a:t>
            </a:r>
            <a:r>
              <a:rPr lang="en-US" sz="2400" dirty="0" err="1"/>
              <a:t>скользящем</a:t>
            </a:r>
            <a:r>
              <a:rPr lang="en-US" sz="2400" dirty="0"/>
              <a:t>  </a:t>
            </a:r>
            <a:r>
              <a:rPr lang="en-US" sz="2400" dirty="0" err="1"/>
              <a:t>временном</a:t>
            </a:r>
            <a:r>
              <a:rPr lang="en-US" sz="2400" dirty="0"/>
              <a:t>  </a:t>
            </a:r>
            <a:r>
              <a:rPr lang="en-US" sz="2400" dirty="0" err="1"/>
              <a:t>окне</a:t>
            </a:r>
            <a:r>
              <a:rPr lang="en-US" sz="2400" dirty="0"/>
              <a:t>  1  </a:t>
            </a:r>
            <a:r>
              <a:rPr lang="en-US" sz="2400" dirty="0" err="1"/>
              <a:t>год</a:t>
            </a:r>
            <a:r>
              <a:rPr lang="en-US" sz="2400" dirty="0"/>
              <a:t>  в  </a:t>
            </a:r>
            <a:r>
              <a:rPr lang="en-US" sz="2400" dirty="0" err="1"/>
              <a:t>зависимости</a:t>
            </a:r>
            <a:r>
              <a:rPr lang="en-US" sz="2400" dirty="0"/>
              <a:t>  </a:t>
            </a:r>
            <a:r>
              <a:rPr lang="en-US" sz="2400" dirty="0" err="1"/>
              <a:t>от</a:t>
            </a:r>
            <a:r>
              <a:rPr lang="en-US" sz="2400" dirty="0"/>
              <a:t>  </a:t>
            </a:r>
            <a:r>
              <a:rPr lang="en-US" sz="2400" dirty="0" err="1"/>
              <a:t>положения</a:t>
            </a:r>
            <a:r>
              <a:rPr lang="en-US" sz="2400" dirty="0"/>
              <a:t>  </a:t>
            </a:r>
            <a:r>
              <a:rPr lang="en-US" sz="2400" dirty="0" err="1"/>
              <a:t>правого</a:t>
            </a:r>
            <a:r>
              <a:rPr lang="en-US" sz="2400" dirty="0"/>
              <a:t>  </a:t>
            </a:r>
            <a:r>
              <a:rPr lang="en-US" sz="2400" dirty="0" err="1"/>
              <a:t>конца</a:t>
            </a:r>
            <a:r>
              <a:rPr lang="en-US" sz="2400" dirty="0"/>
              <a:t>  </a:t>
            </a:r>
            <a:r>
              <a:rPr lang="en-US" sz="2400" dirty="0" err="1"/>
              <a:t>временного</a:t>
            </a:r>
            <a:r>
              <a:rPr lang="en-US" sz="2400" dirty="0"/>
              <a:t>  </a:t>
            </a:r>
            <a:r>
              <a:rPr lang="en-US" sz="2400" dirty="0" err="1"/>
              <a:t>окна</a:t>
            </a:r>
            <a:endParaRPr lang="en-US" sz="24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8383" y="37271"/>
            <a:ext cx="10515600" cy="1325563"/>
          </a:xfrm>
        </p:spPr>
        <p:txBody>
          <a:bodyPr/>
          <a:lstStyle/>
          <a:p>
            <a:r>
              <a:rPr lang="ru-RU" dirty="0" smtClean="0"/>
              <a:t>Закон </a:t>
            </a:r>
            <a:r>
              <a:rPr lang="ru-RU" dirty="0" err="1" smtClean="0"/>
              <a:t>Омори-Утсу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59501" y="1600391"/>
                <a:ext cx="155068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501" y="1600391"/>
                <a:ext cx="1550681" cy="5677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25557" y="2613991"/>
            <a:ext cx="52081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Где </a:t>
            </a:r>
            <a:r>
              <a:rPr lang="en-US" i="1" dirty="0" smtClean="0"/>
              <a:t>t</a:t>
            </a:r>
            <a:r>
              <a:rPr lang="en-US" dirty="0" smtClean="0"/>
              <a:t> – </a:t>
            </a:r>
            <a:r>
              <a:rPr lang="ru-RU" dirty="0" smtClean="0"/>
              <a:t>время после основного толчка, </a:t>
            </a:r>
            <a:r>
              <a:rPr lang="el-GR" i="1" dirty="0" smtClean="0"/>
              <a:t>λ</a:t>
            </a:r>
            <a:r>
              <a:rPr lang="en-US" i="1" dirty="0" smtClean="0"/>
              <a:t>(t) </a:t>
            </a:r>
            <a:r>
              <a:rPr lang="en-US" dirty="0" smtClean="0"/>
              <a:t>– </a:t>
            </a:r>
            <a:r>
              <a:rPr lang="ru-RU" dirty="0" smtClean="0"/>
              <a:t>интенсивность потока </a:t>
            </a:r>
            <a:r>
              <a:rPr lang="ru-RU" dirty="0" err="1" smtClean="0"/>
              <a:t>афтершоков</a:t>
            </a:r>
            <a:r>
              <a:rPr lang="ru-RU" dirty="0" smtClean="0"/>
              <a:t> в момент времени </a:t>
            </a:r>
            <a:r>
              <a:rPr lang="en-US" i="1" dirty="0" smtClean="0"/>
              <a:t>t</a:t>
            </a:r>
            <a:r>
              <a:rPr lang="en-US" dirty="0" smtClean="0"/>
              <a:t>, </a:t>
            </a:r>
            <a:r>
              <a:rPr lang="ru-RU" dirty="0" smtClean="0"/>
              <a:t>а </a:t>
            </a:r>
            <a:r>
              <a:rPr lang="en-US" i="1" dirty="0" smtClean="0"/>
              <a:t>K,</a:t>
            </a:r>
            <a:r>
              <a:rPr lang="ru-RU" i="1" dirty="0" smtClean="0"/>
              <a:t> </a:t>
            </a:r>
            <a:r>
              <a:rPr lang="en-US" i="1" dirty="0"/>
              <a:t>c</a:t>
            </a:r>
            <a:r>
              <a:rPr lang="ru-RU" i="1" dirty="0" smtClean="0"/>
              <a:t>, </a:t>
            </a:r>
            <a:r>
              <a:rPr lang="en-US" i="1" dirty="0" smtClean="0"/>
              <a:t>p </a:t>
            </a:r>
            <a:r>
              <a:rPr lang="en-US" dirty="0" smtClean="0"/>
              <a:t>– </a:t>
            </a:r>
            <a:r>
              <a:rPr lang="ru-RU" dirty="0" smtClean="0"/>
              <a:t>положительные параметры модели.</a:t>
            </a:r>
          </a:p>
          <a:p>
            <a:endParaRPr lang="en-US" dirty="0" smtClean="0"/>
          </a:p>
          <a:p>
            <a:r>
              <a:rPr lang="ru-RU" dirty="0" smtClean="0"/>
              <a:t>Оригинальный закон </a:t>
            </a:r>
            <a:r>
              <a:rPr lang="ru-RU" dirty="0" err="1" smtClean="0"/>
              <a:t>Омори</a:t>
            </a:r>
            <a:r>
              <a:rPr lang="ru-RU" dirty="0" smtClean="0"/>
              <a:t>: </a:t>
            </a:r>
            <a:r>
              <a:rPr lang="en-US" i="1" dirty="0" smtClean="0"/>
              <a:t>p</a:t>
            </a:r>
            <a:r>
              <a:rPr lang="en-US" dirty="0" smtClean="0"/>
              <a:t>=1.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Закон Бота: сильнейший </a:t>
            </a:r>
            <a:r>
              <a:rPr lang="ru-RU" dirty="0" err="1" smtClean="0"/>
              <a:t>афтершок</a:t>
            </a:r>
            <a:r>
              <a:rPr lang="ru-RU" dirty="0" smtClean="0"/>
              <a:t> имеет магнитуду на 1 единицу меньше, чем основной толчок.</a:t>
            </a:r>
            <a:endParaRPr lang="en-US" dirty="0"/>
          </a:p>
        </p:txBody>
      </p:sp>
      <p:pic>
        <p:nvPicPr>
          <p:cNvPr id="1026" name="Picture 2" descr="https://malagabay.files.wordpress.com/2015/08/omori_s-law.gif?w=5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58" y="565218"/>
            <a:ext cx="4953000" cy="60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Список литературы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err="1"/>
              <a:t>С.В.Баранов</a:t>
            </a:r>
            <a:r>
              <a:rPr lang="ru-RU" dirty="0"/>
              <a:t>, </a:t>
            </a:r>
            <a:r>
              <a:rPr lang="ru-RU" dirty="0" err="1"/>
              <a:t>П.Н.Шебалин</a:t>
            </a:r>
            <a:r>
              <a:rPr lang="ru-RU" dirty="0"/>
              <a:t>. «Закономерности </a:t>
            </a:r>
            <a:r>
              <a:rPr lang="ru-RU" dirty="0" err="1"/>
              <a:t>постсейсмических</a:t>
            </a:r>
            <a:r>
              <a:rPr lang="ru-RU" dirty="0"/>
              <a:t> процессов и прогноз опасности сильных </a:t>
            </a:r>
            <a:r>
              <a:rPr lang="ru-RU" dirty="0" err="1"/>
              <a:t>афтершоков</a:t>
            </a:r>
            <a:r>
              <a:rPr lang="ru-RU" dirty="0"/>
              <a:t>»</a:t>
            </a:r>
          </a:p>
          <a:p>
            <a:r>
              <a:rPr lang="en-US" dirty="0" err="1"/>
              <a:t>Molchan</a:t>
            </a:r>
            <a:r>
              <a:rPr lang="en-US" dirty="0"/>
              <a:t>, G. M., &amp; </a:t>
            </a:r>
            <a:r>
              <a:rPr lang="en-US" dirty="0" err="1"/>
              <a:t>Dmitrieva</a:t>
            </a:r>
            <a:r>
              <a:rPr lang="en-US" dirty="0"/>
              <a:t>, O. E. (1992). Aftershock identification: methods and new approaches. </a:t>
            </a:r>
            <a:r>
              <a:rPr lang="en-US" i="1" dirty="0"/>
              <a:t>Geophysical Journal International</a:t>
            </a:r>
            <a:r>
              <a:rPr lang="en-US" dirty="0"/>
              <a:t>, </a:t>
            </a:r>
            <a:r>
              <a:rPr lang="en-US" i="1" dirty="0"/>
              <a:t>109</a:t>
            </a:r>
            <a:r>
              <a:rPr lang="en-US" dirty="0"/>
              <a:t>(3), </a:t>
            </a:r>
            <a:r>
              <a:rPr lang="en-US" dirty="0" smtClean="0"/>
              <a:t>501-516.</a:t>
            </a:r>
            <a:endParaRPr lang="ru-RU" dirty="0" smtClean="0"/>
          </a:p>
          <a:p>
            <a:r>
              <a:rPr lang="ru-RU" dirty="0" smtClean="0"/>
              <a:t>П</a:t>
            </a:r>
            <a:r>
              <a:rPr lang="ru-RU" dirty="0"/>
              <a:t>. Н. Шебалин. Математические методы анализа и прогноза </a:t>
            </a:r>
            <a:r>
              <a:rPr lang="ru-RU" dirty="0" err="1"/>
              <a:t>афтершоков</a:t>
            </a:r>
            <a:r>
              <a:rPr lang="ru-RU" dirty="0"/>
              <a:t> землетрясений: необходимость смены парадигмы // </a:t>
            </a:r>
            <a:r>
              <a:rPr lang="ru-RU" dirty="0" err="1"/>
              <a:t>Чебышевcкий</a:t>
            </a:r>
            <a:r>
              <a:rPr lang="ru-RU" dirty="0"/>
              <a:t> сборник, 2018, т. 19, </a:t>
            </a:r>
            <a:r>
              <a:rPr lang="ru-RU" dirty="0" err="1"/>
              <a:t>вып</a:t>
            </a:r>
            <a:r>
              <a:rPr lang="ru-RU" dirty="0"/>
              <a:t>. 4, с. 227–242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Гитис</a:t>
            </a:r>
            <a:r>
              <a:rPr lang="ru-RU" dirty="0" smtClean="0"/>
              <a:t> </a:t>
            </a:r>
            <a:r>
              <a:rPr lang="ru-RU" dirty="0"/>
              <a:t>В. Г., Ермаков Б. В. Основы пространственно-временного прогнозирования в </a:t>
            </a:r>
            <a:r>
              <a:rPr lang="ru-RU" dirty="0" err="1"/>
              <a:t>геоинформатике</a:t>
            </a:r>
            <a:r>
              <a:rPr lang="ru-RU" dirty="0"/>
              <a:t>. М.:ФИЗМАТЛИТ, 2004, 256 с., ISBN 5-9221-0512-4</a:t>
            </a:r>
            <a:r>
              <a:rPr lang="ru-RU" dirty="0" smtClean="0"/>
              <a:t>.</a:t>
            </a:r>
          </a:p>
          <a:p>
            <a:r>
              <a:rPr lang="ru-RU" dirty="0"/>
              <a:t>Н.В. </a:t>
            </a:r>
            <a:r>
              <a:rPr lang="ru-RU" dirty="0" err="1" smtClean="0"/>
              <a:t>Короновский</a:t>
            </a:r>
            <a:r>
              <a:rPr lang="ru-RU" dirty="0" smtClean="0"/>
              <a:t>, </a:t>
            </a:r>
            <a:r>
              <a:rPr lang="ru-RU" dirty="0"/>
              <a:t>В.С. </a:t>
            </a:r>
            <a:r>
              <a:rPr lang="ru-RU" dirty="0" smtClean="0"/>
              <a:t>Захаров, </a:t>
            </a:r>
            <a:r>
              <a:rPr lang="ru-RU" dirty="0"/>
              <a:t>А.А. </a:t>
            </a:r>
            <a:r>
              <a:rPr lang="ru-RU" dirty="0" smtClean="0"/>
              <a:t>Наймарк. Краткосрочный прогноз землетрясений: реальность, научная перспектива или </a:t>
            </a:r>
            <a:r>
              <a:rPr lang="ru-RU" dirty="0"/>
              <a:t>проект-фантом? </a:t>
            </a:r>
            <a:r>
              <a:rPr lang="ru-RU" dirty="0" err="1" smtClean="0"/>
              <a:t>Вестн</a:t>
            </a:r>
            <a:r>
              <a:rPr lang="ru-RU" dirty="0" smtClean="0"/>
              <a:t>. </a:t>
            </a:r>
            <a:r>
              <a:rPr lang="ru-RU" dirty="0" err="1" smtClean="0"/>
              <a:t>Моск</a:t>
            </a:r>
            <a:r>
              <a:rPr lang="ru-RU" dirty="0" smtClean="0"/>
              <a:t>. Ун-та. Сер. 4. Геология. 2019. № 3</a:t>
            </a:r>
            <a:endParaRPr lang="en-US" dirty="0" smtClean="0"/>
          </a:p>
          <a:p>
            <a:r>
              <a:rPr lang="ru-RU" dirty="0"/>
              <a:t>О прогнозе </a:t>
            </a:r>
            <a:r>
              <a:rPr lang="ru-RU" dirty="0" smtClean="0"/>
              <a:t>землетрясений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seismos-u.ifz.ru/personal/prediction.htm</a:t>
            </a:r>
            <a:endParaRPr lang="ru-RU" dirty="0" smtClean="0"/>
          </a:p>
          <a:p>
            <a:r>
              <a:rPr lang="ru-RU" dirty="0"/>
              <a:t>А.А. </a:t>
            </a:r>
            <a:r>
              <a:rPr lang="ru-RU" dirty="0" smtClean="0"/>
              <a:t>Любушин. Прогностические свойства случайных флуктуаций геофизических характеристик, «Биосфера», 2014, т. 6, №4, 319-338.</a:t>
            </a:r>
            <a:endParaRPr lang="ru-RU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6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балльных экспертных оценок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3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Балльные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экспертные оценки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традиционно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в задачах, в которых прогнозируемые величины измеряются в порядковых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шкалах.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балльных экспертных оценок развивает подход, который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основывается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некоторой вероятностной модели назначения баллов экспертом.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предполагает, что оцениваемая величина принимает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непрерывной шкалы, разбитой на интервалы. Эксперт для каждого наблюдения указывает балл: номер того интервала, в который, по его мнению, попадает оцениваемая величина. При этом вероятность назначения экспертом некоторого балла монотонно уменьшается по мере удаления истинного значения оцениваемой величины от центра соответствующего интервала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F64C23-5C43-43CE-9045-613D527095B8}" type="slidenum">
              <a:rPr lang="en-US" altLang="en-US"/>
              <a:pPr/>
              <a:t>42</a:t>
            </a:fld>
            <a:endParaRPr lang="en-US" altLang="en-US"/>
          </a:p>
        </p:txBody>
      </p:sp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8687" r="21213" b="30501"/>
          <a:stretch>
            <a:fillRect/>
          </a:stretch>
        </p:blipFill>
        <p:spPr bwMode="auto">
          <a:xfrm>
            <a:off x="2225675" y="674688"/>
            <a:ext cx="7740650" cy="424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831" t="18687" r="21213" b="3050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5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B22E003-0D97-4A5E-AC3E-092B9ED966BF}" type="slidenum">
              <a:rPr lang="en-US" altLang="en-US"/>
              <a:pPr/>
              <a:t>43</a:t>
            </a:fld>
            <a:endParaRPr lang="en-US" altLang="en-US"/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t="16335" r="21213" b="13373"/>
          <a:stretch>
            <a:fillRect/>
          </a:stretch>
        </p:blipFill>
        <p:spPr bwMode="auto">
          <a:xfrm>
            <a:off x="2225675" y="400844"/>
            <a:ext cx="7696200" cy="579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468" t="16335" r="21213" b="1337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03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9931E70-D16E-4F7F-813F-D4D9CF2D0B96}" type="slidenum">
              <a:rPr lang="en-US" altLang="en-US"/>
              <a:pPr/>
              <a:t>44</a:t>
            </a:fld>
            <a:endParaRPr lang="en-US" altLang="en-US"/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0" t="15579" r="23790" b="13373"/>
          <a:stretch>
            <a:fillRect/>
          </a:stretch>
        </p:blipFill>
        <p:spPr bwMode="auto">
          <a:xfrm>
            <a:off x="2493963" y="114301"/>
            <a:ext cx="7472362" cy="632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790" t="15579" r="23790" b="1337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92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6BFF467-487F-4779-B90D-93D340859B38}" type="slidenum">
              <a:rPr lang="en-US" altLang="en-US"/>
              <a:pPr/>
              <a:t>45</a:t>
            </a:fld>
            <a:endParaRPr lang="en-US" altLang="en-US"/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5640" r="21576" b="36415"/>
          <a:stretch>
            <a:fillRect/>
          </a:stretch>
        </p:blipFill>
        <p:spPr bwMode="auto">
          <a:xfrm>
            <a:off x="2270125" y="863601"/>
            <a:ext cx="774065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831" t="15640" r="21576" b="3641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29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576476C-8AC6-4B4B-A437-0BA4736B2707}" type="slidenum">
              <a:rPr lang="en-US" altLang="en-US"/>
              <a:pPr/>
              <a:t>46</a:t>
            </a:fld>
            <a:endParaRPr lang="en-US" altLang="en-US"/>
          </a:p>
        </p:txBody>
      </p:sp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0" t="16916" r="23790" b="44106"/>
          <a:stretch>
            <a:fillRect/>
          </a:stretch>
        </p:blipFill>
        <p:spPr bwMode="auto">
          <a:xfrm>
            <a:off x="2405063" y="908050"/>
            <a:ext cx="7651750" cy="35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790" t="16916" r="23790" b="4410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477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90578EB-6FAA-4351-B0A4-343D688DAA80}" type="slidenum">
              <a:rPr lang="en-US" altLang="en-US"/>
              <a:pPr/>
              <a:t>47</a:t>
            </a:fld>
            <a:endParaRPr lang="en-US" altLang="en-US"/>
          </a:p>
        </p:txBody>
      </p:sp>
      <p:pic>
        <p:nvPicPr>
          <p:cNvPr id="819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4" t="15749" r="24167" b="34064"/>
          <a:stretch>
            <a:fillRect/>
          </a:stretch>
        </p:blipFill>
        <p:spPr bwMode="auto">
          <a:xfrm>
            <a:off x="2181225" y="819150"/>
            <a:ext cx="7875588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424" t="15749" r="24167" b="340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36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Афтершоки</a:t>
            </a:r>
            <a:r>
              <a:rPr lang="ru-RU" dirty="0" smtClean="0"/>
              <a:t> </a:t>
            </a:r>
            <a:r>
              <a:rPr lang="ru-RU" dirty="0" err="1" smtClean="0"/>
              <a:t>Токоху</a:t>
            </a:r>
            <a:endParaRPr lang="en-US" dirty="0"/>
          </a:p>
        </p:txBody>
      </p:sp>
      <p:pic>
        <p:nvPicPr>
          <p:cNvPr id="1026" name="Picture 2" descr="http://www.johnstonsarchive.net/other/quake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0" y="1690687"/>
            <a:ext cx="6195530" cy="446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johnstonsarchive.net/other/quake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90687"/>
            <a:ext cx="5118652" cy="49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7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ru-RU" dirty="0" err="1" smtClean="0"/>
              <a:t>Молчана</a:t>
            </a:r>
            <a:r>
              <a:rPr lang="ru-RU" dirty="0" smtClean="0"/>
              <a:t>-Дмитриевой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В алгоритме локальной идентификации </a:t>
            </a:r>
            <a:r>
              <a:rPr lang="ru-RU" dirty="0" err="1">
                <a:latin typeface="Trebuchet MS" panose="020B0603020202020204" pitchFamily="34" charset="0"/>
                <a:ea typeface="Times New Roman" panose="02020603050405020304" pitchFamily="18" charset="0"/>
              </a:rPr>
              <a:t>афтершоков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 Г.М. </a:t>
            </a:r>
            <a:r>
              <a:rPr lang="ru-RU" dirty="0" err="1">
                <a:latin typeface="Trebuchet MS" panose="020B0603020202020204" pitchFamily="34" charset="0"/>
                <a:ea typeface="Times New Roman" panose="02020603050405020304" pitchFamily="18" charset="0"/>
              </a:rPr>
              <a:t>Молчана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 и О.Е. </a:t>
            </a:r>
            <a:r>
              <a:rPr lang="ru-RU" dirty="0" err="1">
                <a:latin typeface="Trebuchet MS" panose="020B0603020202020204" pitchFamily="34" charset="0"/>
                <a:ea typeface="Times New Roman" panose="02020603050405020304" pitchFamily="18" charset="0"/>
              </a:rPr>
              <a:t>Дмитревой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 применяется  требование равенства вероятностей ошибок классификации:  отнесения истинного </a:t>
            </a:r>
            <a:r>
              <a:rPr lang="ru-RU" dirty="0" err="1">
                <a:latin typeface="Trebuchet MS" panose="020B0603020202020204" pitchFamily="34" charset="0"/>
                <a:ea typeface="Times New Roman" panose="02020603050405020304" pitchFamily="18" charset="0"/>
              </a:rPr>
              <a:t>афтершока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 к фоновым событиям и включения истинного фонового события в </a:t>
            </a:r>
            <a:r>
              <a:rPr lang="ru-RU" dirty="0" smtClean="0">
                <a:latin typeface="Trebuchet MS" panose="020B0603020202020204" pitchFamily="34" charset="0"/>
                <a:ea typeface="Times New Roman" panose="02020603050405020304" pitchFamily="18" charset="0"/>
              </a:rPr>
              <a:t>группу </a:t>
            </a:r>
            <a:r>
              <a:rPr lang="ru-RU" dirty="0" err="1" smtClean="0">
                <a:latin typeface="Trebuchet MS" panose="020B0603020202020204" pitchFamily="34" charset="0"/>
                <a:ea typeface="Times New Roman" panose="02020603050405020304" pitchFamily="18" charset="0"/>
              </a:rPr>
              <a:t>афтершоков</a:t>
            </a:r>
            <a:r>
              <a:rPr lang="ru-RU" dirty="0" smtClean="0">
                <a:latin typeface="Trebuchet MS" panose="020B0603020202020204" pitchFamily="34" charset="0"/>
                <a:ea typeface="Times New Roman" panose="02020603050405020304" pitchFamily="18" charset="0"/>
              </a:rPr>
              <a:t>. Достигается это требование благодаря 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применению критерия минимакса для функции потерь</a:t>
            </a:r>
            <a:r>
              <a:rPr lang="ru-RU" dirty="0" smtClean="0">
                <a:latin typeface="Trebuchet MS" panose="020B0603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Постулируется, что фоновые события представляют собой поток, с постоянной пространственно-временной плотностью:</a:t>
            </a:r>
          </a:p>
          <a:p>
            <a:pPr marL="0" indent="0">
              <a:buNone/>
            </a:pPr>
            <a:endParaRPr lang="ru-RU" dirty="0"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15392"/>
          <p:cNvPicPr/>
          <p:nvPr/>
        </p:nvPicPr>
        <p:blipFill rotWithShape="1">
          <a:blip r:embed="rId2"/>
          <a:srcRect b="61232"/>
          <a:stretch/>
        </p:blipFill>
        <p:spPr>
          <a:xfrm>
            <a:off x="3953837" y="5795444"/>
            <a:ext cx="3808624" cy="605356"/>
          </a:xfrm>
          <a:prstGeom prst="rect">
            <a:avLst/>
          </a:prstGeom>
        </p:spPr>
      </p:pic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0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ru-RU" dirty="0" err="1" smtClean="0"/>
              <a:t>Молчана</a:t>
            </a:r>
            <a:r>
              <a:rPr lang="ru-RU" dirty="0" smtClean="0"/>
              <a:t>-Дмитриевой</a:t>
            </a:r>
            <a:endParaRPr lang="en-US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200" y="1616902"/>
            <a:ext cx="10515600" cy="4351338"/>
          </a:xfrm>
        </p:spPr>
        <p:txBody>
          <a:bodyPr>
            <a:normAutofit fontScale="92500"/>
          </a:bodyPr>
          <a:lstStyle/>
          <a:p>
            <a:pPr indent="0" algn="just">
              <a:buNone/>
            </a:pP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Для </a:t>
            </a:r>
            <a:r>
              <a:rPr lang="ru-RU" dirty="0" err="1">
                <a:latin typeface="Trebuchet MS" panose="020B0603020202020204" pitchFamily="34" charset="0"/>
                <a:ea typeface="Times New Roman" panose="02020603050405020304" pitchFamily="18" charset="0"/>
              </a:rPr>
              <a:t>афтершоковой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 последовательности принимается функция</a:t>
            </a:r>
            <a:r>
              <a:rPr lang="en-US" dirty="0">
                <a:latin typeface="Trebuchet MS" panose="020B0603020202020204" pitchFamily="34" charset="0"/>
                <a:ea typeface="Times New Roman" panose="02020603050405020304" pitchFamily="18" charset="0"/>
              </a:rPr>
              <a:t>:</a:t>
            </a:r>
            <a:endParaRPr lang="ru-RU" dirty="0"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		      </a:t>
            </a:r>
            <a:r>
              <a:rPr lang="ru-RU" dirty="0" smtClean="0">
                <a:latin typeface="Trebuchet MS" panose="020B0603020202020204" pitchFamily="34" charset="0"/>
                <a:ea typeface="Times New Roman" panose="02020603050405020304" pitchFamily="18" charset="0"/>
              </a:rPr>
              <a:t>					 	,</a:t>
            </a:r>
            <a:endParaRPr lang="ru-RU" dirty="0"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где </a:t>
            </a:r>
            <a:r>
              <a:rPr lang="ru-RU" i="1" dirty="0">
                <a:latin typeface="Trebuchet MS" panose="020B0603020202020204" pitchFamily="34" charset="0"/>
              </a:rPr>
              <a:t>Λ</a:t>
            </a:r>
            <a:r>
              <a:rPr lang="en-US" dirty="0">
                <a:latin typeface="Trebuchet MS" panose="020B0603020202020204" pitchFamily="34" charset="0"/>
              </a:rPr>
              <a:t> – </a:t>
            </a:r>
            <a:r>
              <a:rPr lang="ru-RU" dirty="0">
                <a:latin typeface="Trebuchet MS" panose="020B0603020202020204" pitchFamily="34" charset="0"/>
              </a:rPr>
              <a:t>ожидаемое количество </a:t>
            </a:r>
            <a:r>
              <a:rPr lang="ru-RU" dirty="0" err="1">
                <a:latin typeface="Trebuchet MS" panose="020B0603020202020204" pitchFamily="34" charset="0"/>
              </a:rPr>
              <a:t>афтершоков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 и </a:t>
            </a:r>
            <a:r>
              <a:rPr lang="en-US" i="1" dirty="0">
                <a:latin typeface="Trebuchet MS" panose="020B0603020202020204" pitchFamily="34" charset="0"/>
                <a:ea typeface="Times New Roman" panose="02020603050405020304" pitchFamily="18" charset="0"/>
              </a:rPr>
              <a:t>p(</a:t>
            </a:r>
            <a:r>
              <a:rPr lang="en-US" i="1" dirty="0" err="1">
                <a:latin typeface="Trebuchet MS" panose="020B0603020202020204" pitchFamily="34" charset="0"/>
                <a:ea typeface="Times New Roman" panose="02020603050405020304" pitchFamily="18" charset="0"/>
              </a:rPr>
              <a:t>x,y</a:t>
            </a:r>
            <a:r>
              <a:rPr lang="en-US" i="1" dirty="0">
                <a:latin typeface="Trebuchet MS" panose="020B0603020202020204" pitchFamily="34" charset="0"/>
                <a:ea typeface="Times New Roman" panose="02020603050405020304" pitchFamily="18" charset="0"/>
              </a:rPr>
              <a:t>)</a:t>
            </a:r>
            <a:r>
              <a:rPr lang="en-US" dirty="0">
                <a:latin typeface="Trebuchet MS" panose="020B0603020202020204" pitchFamily="34" charset="0"/>
                <a:ea typeface="Times New Roman" panose="02020603050405020304" pitchFamily="18" charset="0"/>
              </a:rPr>
              <a:t> – 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функция плотности двумерного гаусса, а </a:t>
            </a:r>
            <a:r>
              <a:rPr lang="en-US" i="1" dirty="0">
                <a:latin typeface="Trebuchet MS" panose="020B0603020202020204" pitchFamily="34" charset="0"/>
                <a:ea typeface="Times New Roman" panose="02020603050405020304" pitchFamily="18" charset="0"/>
              </a:rPr>
              <a:t>f(t)</a:t>
            </a:r>
            <a:r>
              <a:rPr lang="en-US" dirty="0">
                <a:latin typeface="Trebuchet MS" panose="020B0603020202020204" pitchFamily="34" charset="0"/>
                <a:ea typeface="Times New Roman" panose="02020603050405020304" pitchFamily="18" charset="0"/>
              </a:rPr>
              <a:t> – 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степенная </a:t>
            </a:r>
            <a:r>
              <a:rPr lang="ru-RU" dirty="0" smtClean="0">
                <a:latin typeface="Trebuchet MS" panose="020B0603020202020204" pitchFamily="34" charset="0"/>
                <a:ea typeface="Times New Roman" panose="02020603050405020304" pitchFamily="18" charset="0"/>
              </a:rPr>
              <a:t>функция (закон </a:t>
            </a:r>
            <a:r>
              <a:rPr lang="ru-RU" dirty="0" err="1" smtClean="0">
                <a:latin typeface="Trebuchet MS" panose="020B0603020202020204" pitchFamily="34" charset="0"/>
                <a:ea typeface="Times New Roman" panose="02020603050405020304" pitchFamily="18" charset="0"/>
              </a:rPr>
              <a:t>Омори</a:t>
            </a:r>
            <a:r>
              <a:rPr lang="ru-RU" dirty="0" smtClean="0">
                <a:latin typeface="Trebuchet MS" panose="020B0603020202020204" pitchFamily="34" charset="0"/>
                <a:ea typeface="Times New Roman" panose="02020603050405020304" pitchFamily="18" charset="0"/>
              </a:rPr>
              <a:t>).</a:t>
            </a:r>
            <a:endParaRPr lang="ru-RU" dirty="0">
              <a:solidFill>
                <a:srgbClr val="FF0000"/>
              </a:solidFill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 Событие </a:t>
            </a:r>
            <a:r>
              <a:rPr lang="ru-RU" i="1" dirty="0">
                <a:latin typeface="Trebuchet MS" panose="020B0603020202020204" pitchFamily="34" charset="0"/>
                <a:ea typeface="Times New Roman" panose="02020603050405020304" pitchFamily="18" charset="0"/>
              </a:rPr>
              <a:t>(x, y, t) 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идентифицируется как </a:t>
            </a:r>
            <a:r>
              <a:rPr lang="ru-RU" dirty="0" err="1">
                <a:latin typeface="Trebuchet MS" panose="020B0603020202020204" pitchFamily="34" charset="0"/>
                <a:ea typeface="Times New Roman" panose="02020603050405020304" pitchFamily="18" charset="0"/>
              </a:rPr>
              <a:t>афтершок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, с помощью дискриминантной функции:</a:t>
            </a:r>
          </a:p>
          <a:p>
            <a:pPr indent="0" algn="ctr">
              <a:buNone/>
            </a:pPr>
            <a:r>
              <a:rPr lang="ru-RU" i="1" dirty="0" err="1">
                <a:latin typeface="Trebuchet MS" panose="020B0603020202020204" pitchFamily="34" charset="0"/>
              </a:rPr>
              <a:t>Λ</a:t>
            </a:r>
            <a:r>
              <a:rPr lang="ru-RU" i="1" baseline="-25000" dirty="0" err="1">
                <a:latin typeface="Trebuchet MS" panose="020B0603020202020204" pitchFamily="34" charset="0"/>
              </a:rPr>
              <a:t>a</a:t>
            </a:r>
            <a:r>
              <a:rPr lang="ru-RU" i="1" dirty="0">
                <a:latin typeface="Trebuchet MS" panose="020B0603020202020204" pitchFamily="34" charset="0"/>
              </a:rPr>
              <a:t>(</a:t>
            </a:r>
            <a:r>
              <a:rPr lang="ru-RU" i="1" dirty="0" err="1">
                <a:latin typeface="Trebuchet MS" panose="020B0603020202020204" pitchFamily="34" charset="0"/>
              </a:rPr>
              <a:t>g,t</a:t>
            </a:r>
            <a:r>
              <a:rPr lang="ru-RU" i="1" dirty="0">
                <a:latin typeface="Trebuchet MS" panose="020B0603020202020204" pitchFamily="34" charset="0"/>
              </a:rPr>
              <a:t>)/</a:t>
            </a:r>
            <a:r>
              <a:rPr lang="ru-RU" i="1" dirty="0" err="1">
                <a:latin typeface="Trebuchet MS" panose="020B0603020202020204" pitchFamily="34" charset="0"/>
              </a:rPr>
              <a:t>Λ</a:t>
            </a:r>
            <a:r>
              <a:rPr lang="ru-RU" i="1" baseline="-25000" dirty="0" err="1">
                <a:latin typeface="Trebuchet MS" panose="020B0603020202020204" pitchFamily="34" charset="0"/>
              </a:rPr>
              <a:t>b</a:t>
            </a:r>
            <a:r>
              <a:rPr lang="ru-RU" i="1" dirty="0">
                <a:latin typeface="Trebuchet MS" panose="020B0603020202020204" pitchFamily="34" charset="0"/>
              </a:rPr>
              <a:t>(</a:t>
            </a:r>
            <a:r>
              <a:rPr lang="ru-RU" i="1" dirty="0" err="1">
                <a:latin typeface="Trebuchet MS" panose="020B0603020202020204" pitchFamily="34" charset="0"/>
              </a:rPr>
              <a:t>g,t</a:t>
            </a:r>
            <a:r>
              <a:rPr lang="ru-RU" i="1" dirty="0">
                <a:latin typeface="Trebuchet MS" panose="020B0603020202020204" pitchFamily="34" charset="0"/>
              </a:rPr>
              <a:t>) ≥ С</a:t>
            </a:r>
            <a:endParaRPr lang="ru-RU" dirty="0">
              <a:solidFill>
                <a:srgbClr val="FF0000"/>
              </a:solidFill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Параметры распределений оцениваются локально, относительно главного события (x</a:t>
            </a:r>
            <a:r>
              <a:rPr lang="ru-RU" baseline="-25000" dirty="0">
                <a:latin typeface="Trebuchet MS" panose="020B0603020202020204" pitchFamily="34" charset="0"/>
                <a:ea typeface="Times New Roman" panose="02020603050405020304" pitchFamily="18" charset="0"/>
              </a:rPr>
              <a:t>0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, y</a:t>
            </a:r>
            <a:r>
              <a:rPr lang="ru-RU" baseline="-25000" dirty="0">
                <a:latin typeface="Trebuchet MS" panose="020B0603020202020204" pitchFamily="34" charset="0"/>
                <a:ea typeface="Times New Roman" panose="02020603050405020304" pitchFamily="18" charset="0"/>
              </a:rPr>
              <a:t>0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, t</a:t>
            </a:r>
            <a:r>
              <a:rPr lang="ru-RU" baseline="-25000" dirty="0">
                <a:latin typeface="Trebuchet MS" panose="020B0603020202020204" pitchFamily="34" charset="0"/>
                <a:ea typeface="Times New Roman" panose="02020603050405020304" pitchFamily="18" charset="0"/>
              </a:rPr>
              <a:t>0</a:t>
            </a:r>
            <a:r>
              <a:rPr lang="ru-RU" dirty="0">
                <a:latin typeface="Trebuchet MS" panose="020B0603020202020204" pitchFamily="34" charset="0"/>
                <a:ea typeface="Times New Roman" panose="02020603050405020304" pitchFamily="18" charset="0"/>
              </a:rPr>
              <a:t>). 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331" y="1977887"/>
            <a:ext cx="4189337" cy="696222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ru-RU" dirty="0" err="1"/>
              <a:t>Молчана</a:t>
            </a:r>
            <a:r>
              <a:rPr lang="ru-RU" dirty="0"/>
              <a:t>-Дмитриевой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7233" y="1839004"/>
            <a:ext cx="6668352" cy="4343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Прогноз землетрясений</a:t>
            </a:r>
            <a:endParaRPr lang="en-US" dirty="0"/>
          </a:p>
        </p:txBody>
      </p:sp>
      <p:pic>
        <p:nvPicPr>
          <p:cNvPr id="1026" name="Picture 2" descr="Типы прогноза. 39 Кбайт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1504949"/>
            <a:ext cx="4962525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AF26-8A85-49AB-8E23-6F9F4B6929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4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</TotalTime>
  <Words>1471</Words>
  <Application>Microsoft Office PowerPoint</Application>
  <PresentationFormat>Широкоэкранный</PresentationFormat>
  <Paragraphs>227</Paragraphs>
  <Slides>47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6" baseType="lpstr">
      <vt:lpstr>Microsoft YaHei</vt:lpstr>
      <vt:lpstr>Arial</vt:lpstr>
      <vt:lpstr>Calibri</vt:lpstr>
      <vt:lpstr>Calibri Light</vt:lpstr>
      <vt:lpstr>Cambria Math</vt:lpstr>
      <vt:lpstr>Times New Roman</vt:lpstr>
      <vt:lpstr>Trebuchet MS</vt:lpstr>
      <vt:lpstr>Wingdings</vt:lpstr>
      <vt:lpstr>Тема Office</vt:lpstr>
      <vt:lpstr>Прогноз землетрясений</vt:lpstr>
      <vt:lpstr>План лекции</vt:lpstr>
      <vt:lpstr>Афтершоки</vt:lpstr>
      <vt:lpstr>Закон Омори-Утсу</vt:lpstr>
      <vt:lpstr>Афтершоки Токоху</vt:lpstr>
      <vt:lpstr>Метод Молчана-Дмитриевой</vt:lpstr>
      <vt:lpstr>Метод Молчана-Дмитриевой</vt:lpstr>
      <vt:lpstr>Метод Молчана-Дмитриевой</vt:lpstr>
      <vt:lpstr>Прогноз землетрясений</vt:lpstr>
      <vt:lpstr>Карта сейсмичности России</vt:lpstr>
      <vt:lpstr>Сейсмическое районирование России</vt:lpstr>
      <vt:lpstr>Презентация PowerPoint</vt:lpstr>
      <vt:lpstr>1. Экспертное решение, которое он принимает на основе анализа карт эпицентров землетрясений, очаговых зон, карт разломной тектоники и т.д.    Недостатки: являются субъективность оценки и сложности в ее обосновании.  2. «Болгарский алгоритм»: коллегиальное экспертное решение.    Оценить вес влияния на Ммах каждого геолого-геофизического и сейсмологического признаков.    Подсчитать взвешенные суммы признаков. Районировать территорию по найденным правилам. Результат: карта сейсмического потенциала, карта сейсмических линеаментов (карта возможной реализации потенциала).    Карта Ммах : вычислить суммарный вес по двум картам, выделить зоны, приписать зонам одного ранга значения максимальных зарегистрированных магнитуд землетрясений. </vt:lpstr>
      <vt:lpstr>3. Сейсмостатистический подход: оценивание Ммах землетрясений с помощью аппарата статистики экстремальных значений. Недостатки: необходимо иметь большой объем сейсмостатистики, метод чувствителен к шумам, невозможна экстраполяция Ммах&lt;4. 4. Экспертное разбиение региона на односвязанные однородные зоны и статистическое оценивание Ммах. 5. Применение техники кластерного анализа: выделяются кластеры, кластерам приписываются Ммах, равные максимальным зарегистрированным магнитудам.   Видим, что решение основана на двух гипотезах: 1. Гипотеза о повторяемости землетрясений. 2. Гипотеза о том, что Ммах  землетрясения зависит от свойств геологической среды.  Использование только гипотезы (1) приводит к ошибкам из-за существенных пропусков в выборке событий. Использование только гипотезы (2) приводит к ошибкам, так как зависимость максимальной энергии от измеряемых свойств среды известна лишь качественно.</vt:lpstr>
      <vt:lpstr>Вывод:   Технология решения задачи должна полноценно использовать обе гипотезы. На 1-м  шаге необходимо комплексно использовать всю имеющуюся информацию (каталог землетрясений, все типы данных о геологической среде, знания предметной области, а также формализованное знание, опыт и интуицию эксперта) для нахождения по выборке прецедентов зависимости  Ммах от свойств среды по выборке прецедентов. На 2-м шаге необходимо экстраполировать найденную зависимость на весь регион. Желательно при этом найти объяснение зависимости и прогноза на языке предметной области  Этапы решения задачи: 1. Формулировка причин возникновения наиболее сильных землетрясений изучаемого региона.  2. Поиск прогнозирующего правила. 3. Анализ решения на соответствие со сформулированной гипотезой о природе сильнейших землетрясений региона 4. Модификация решения.</vt:lpstr>
      <vt:lpstr>Причинно-следственная модель: гипотеза о геодинамических особенностях региона и его окружения, включающая ориентировку внешних горизонтальных сил, расположение зон различных типов деформаций и связь характеристик среды с сейсмичностью.  Динамические процессы в регионе определяется конвергенцией Аравийской и Евразийской плит. Регион находится в условиях горизонтального сжатия, ориентированного в меридиональном направлении.</vt:lpstr>
      <vt:lpstr>Презентация PowerPoint</vt:lpstr>
      <vt:lpstr>Презентация PowerPoint</vt:lpstr>
      <vt:lpstr>Исходные данные Сеточные данные    Модель рельефа   Градиент скоростей вертикальных тектонических движений за постсарматское время (Т=17 млн. лет)   Поверхность консолидированной коры   Поверхность Мохоровичича   Поверхность неотектоники   Аномалий первых коровых волн (p-wave)   Скорости горизонтальных волн в верхней мантии   Тепловой поток   Аномалии силы тяжести в редукции Буге   Изостатические аномалии силы тяжести   Глубиные аномалии силы тяжести   Магнитные аномалии   Тектонические зоны  Векторные данные   Разломы, дифференцированные по возрасту активизации, кинематике и геологической значимости   Космические линеаменты   Каталог землетрясений</vt:lpstr>
      <vt:lpstr>Информационная модель прогноза   Решение, наиболее адекватное причинно-следственной модели, получено для версии прогноза, в которой обучающаяся выборка генерировалась только по данным Малого Кавказа.  Использовалась выборка из 475 наблюдений, сгенерированная по каталогу землетрясений Малого Кавказа. Каталог содержит 59 событий с M&gt;5.0. Фоновое значение максимальных магнитуд землетрясений было выбрано М0 =5.0. При этом магнитуда изменялась в диапазоне от 0.1 до 1.0 долей магнитуды, а шаг сетки изменялся в диапазоне от 0.05 до 1.0 градуса). Тестовая выборка содержит 270 наблюдений с оценками в диапазоне магнитуд от 5.0 до 7.1 и 205 наблюдений со значениями от 4.5 до 5.0.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максимального прямого ущерба от землетрясения</vt:lpstr>
      <vt:lpstr>Исходные данные: ускорения при максимально возможных землетрясениях.</vt:lpstr>
      <vt:lpstr>Презентация PowerPoint</vt:lpstr>
      <vt:lpstr>Презентация PowerPoint</vt:lpstr>
      <vt:lpstr>Презентация PowerPoint</vt:lpstr>
      <vt:lpstr>Окончательный результат: доли разрушения застройки в 5 км окрестностях городов с населением более 100 000 человек.  Алгоритм: 1. Построить буферные объектов. Буферные зоны в данном случае представляют собой окружности радиуса R=5 км,  центрами которых являются координаты городов.  2. Оценить среднюю долю разрушений внутри буферных зон. Полагая застройку сооружениями типа 7КП однородной для выбранного размера зоны, можно принять результат в качестве оценки ущерба от максимального землетрясения.  Аналогичные оценки могут быть вычислены для буферных зон других географических объектов: линий (например, застройка вдоль транспортных магистралей) или полигонов (например, застройка в некоторой административной единице).</vt:lpstr>
      <vt:lpstr>Презентация PowerPoint</vt:lpstr>
      <vt:lpstr>Пример среднесрочного прогноза</vt:lpstr>
      <vt:lpstr>Корреляция шумов</vt:lpstr>
      <vt:lpstr>Презентация PowerPoint</vt:lpstr>
      <vt:lpstr>Сеть F-net</vt:lpstr>
      <vt:lpstr>Мультифрактальный спектр сингулярности</vt:lpstr>
      <vt:lpstr>Карта Δα </vt:lpstr>
      <vt:lpstr>Прогноз времени события</vt:lpstr>
      <vt:lpstr>Список литературы</vt:lpstr>
      <vt:lpstr>Метод балльных экспертных оценок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и геолокация</dc:title>
  <dc:creator>Александр Дерендяев</dc:creator>
  <cp:lastModifiedBy>Александр Дерендяев</cp:lastModifiedBy>
  <cp:revision>236</cp:revision>
  <dcterms:created xsi:type="dcterms:W3CDTF">2020-11-03T16:46:57Z</dcterms:created>
  <dcterms:modified xsi:type="dcterms:W3CDTF">2021-12-01T13:53:49Z</dcterms:modified>
</cp:coreProperties>
</file>